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34"/>
  </p:notesMasterIdLst>
  <p:sldIdLst>
    <p:sldId id="2147472888" r:id="rId6"/>
    <p:sldId id="2147473208" r:id="rId7"/>
    <p:sldId id="2147473259" r:id="rId8"/>
    <p:sldId id="2147473260" r:id="rId9"/>
    <p:sldId id="2147473283" r:id="rId10"/>
    <p:sldId id="2147473266" r:id="rId11"/>
    <p:sldId id="2147473267" r:id="rId12"/>
    <p:sldId id="2147473293" r:id="rId13"/>
    <p:sldId id="2147473268" r:id="rId14"/>
    <p:sldId id="2147473269" r:id="rId15"/>
    <p:sldId id="2147473270" r:id="rId16"/>
    <p:sldId id="2147473271" r:id="rId17"/>
    <p:sldId id="2147473272" r:id="rId18"/>
    <p:sldId id="2147473273" r:id="rId19"/>
    <p:sldId id="2147473274" r:id="rId20"/>
    <p:sldId id="2147473285" r:id="rId21"/>
    <p:sldId id="2147473286" r:id="rId22"/>
    <p:sldId id="2147473287" r:id="rId23"/>
    <p:sldId id="2147473288" r:id="rId24"/>
    <p:sldId id="2147473289" r:id="rId25"/>
    <p:sldId id="2147473276" r:id="rId26"/>
    <p:sldId id="2147473290" r:id="rId27"/>
    <p:sldId id="2147473291" r:id="rId28"/>
    <p:sldId id="277" r:id="rId29"/>
    <p:sldId id="2147473292" r:id="rId30"/>
    <p:sldId id="2147473282" r:id="rId31"/>
    <p:sldId id="2147473280" r:id="rId32"/>
    <p:sldId id="2147473275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73B9"/>
    <a:srgbClr val="26BB6A"/>
    <a:srgbClr val="FFFFFF"/>
    <a:srgbClr val="7500C0"/>
    <a:srgbClr val="2196F3"/>
    <a:srgbClr val="169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C8D87E-6D0D-7691-9143-39133F7DF9C7}" v="113" dt="2026-07-06T08:55:43.149"/>
    <p1510:client id="{6C200ACC-66AD-C855-4CE0-14E2D177D898}" v="4" dt="2026-07-06T09:22:09.899"/>
    <p1510:client id="{6FE8B188-60E5-CF69-47A1-40A719C7D3E4}" v="23" dt="2026-07-06T10:58:35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938" y="858"/>
      </p:cViewPr>
      <p:guideLst>
        <p:guide orient="horz" pos="22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ncenzo Del Vento (IT)" userId="S::vincenzo.del.vento@pwc.com::934923da-1e8a-4ff0-91a7-7df172f9c7e2" providerId="AD" clId="Web-{3FC8D87E-6D0D-7691-9143-39133F7DF9C7}"/>
    <pc:docChg chg="modSld">
      <pc:chgData name="Vincenzo Del Vento (IT)" userId="S::vincenzo.del.vento@pwc.com::934923da-1e8a-4ff0-91a7-7df172f9c7e2" providerId="AD" clId="Web-{3FC8D87E-6D0D-7691-9143-39133F7DF9C7}" dt="2026-07-06T08:55:40.899" v="58" actId="20577"/>
      <pc:docMkLst>
        <pc:docMk/>
      </pc:docMkLst>
      <pc:sldChg chg="modSp">
        <pc:chgData name="Vincenzo Del Vento (IT)" userId="S::vincenzo.del.vento@pwc.com::934923da-1e8a-4ff0-91a7-7df172f9c7e2" providerId="AD" clId="Web-{3FC8D87E-6D0D-7691-9143-39133F7DF9C7}" dt="2026-07-06T08:50:13.385" v="34" actId="20577"/>
        <pc:sldMkLst>
          <pc:docMk/>
          <pc:sldMk cId="447087522" sldId="2147473208"/>
        </pc:sldMkLst>
        <pc:spChg chg="mod">
          <ac:chgData name="Vincenzo Del Vento (IT)" userId="S::vincenzo.del.vento@pwc.com::934923da-1e8a-4ff0-91a7-7df172f9c7e2" providerId="AD" clId="Web-{3FC8D87E-6D0D-7691-9143-39133F7DF9C7}" dt="2026-07-06T08:50:13.385" v="34" actId="20577"/>
          <ac:spMkLst>
            <pc:docMk/>
            <pc:sldMk cId="447087522" sldId="2147473208"/>
            <ac:spMk id="11" creationId="{3A8AE656-7F47-95E9-3154-7F4206F561A8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3:35.822" v="38" actId="20577"/>
        <pc:sldMkLst>
          <pc:docMk/>
          <pc:sldMk cId="327305629" sldId="2147473270"/>
        </pc:sldMkLst>
        <pc:spChg chg="mod">
          <ac:chgData name="Vincenzo Del Vento (IT)" userId="S::vincenzo.del.vento@pwc.com::934923da-1e8a-4ff0-91a7-7df172f9c7e2" providerId="AD" clId="Web-{3FC8D87E-6D0D-7691-9143-39133F7DF9C7}" dt="2026-07-06T08:53:35.822" v="38" actId="20577"/>
          <ac:spMkLst>
            <pc:docMk/>
            <pc:sldMk cId="327305629" sldId="2147473270"/>
            <ac:spMk id="2" creationId="{3D2A03A6-F97B-DBA9-7BC1-D5D38C54A84B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4:05.353" v="40" actId="20577"/>
        <pc:sldMkLst>
          <pc:docMk/>
          <pc:sldMk cId="3588861297" sldId="2147473273"/>
        </pc:sldMkLst>
        <pc:spChg chg="mod">
          <ac:chgData name="Vincenzo Del Vento (IT)" userId="S::vincenzo.del.vento@pwc.com::934923da-1e8a-4ff0-91a7-7df172f9c7e2" providerId="AD" clId="Web-{3FC8D87E-6D0D-7691-9143-39133F7DF9C7}" dt="2026-07-06T08:54:05.353" v="40" actId="20577"/>
          <ac:spMkLst>
            <pc:docMk/>
            <pc:sldMk cId="3588861297" sldId="2147473273"/>
            <ac:spMk id="2" creationId="{F28DF388-0D2F-EF11-E461-D79581C6C797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4:59.899" v="42" actId="20577"/>
        <pc:sldMkLst>
          <pc:docMk/>
          <pc:sldMk cId="4044221748" sldId="2147473274"/>
        </pc:sldMkLst>
        <pc:spChg chg="mod">
          <ac:chgData name="Vincenzo Del Vento (IT)" userId="S::vincenzo.del.vento@pwc.com::934923da-1e8a-4ff0-91a7-7df172f9c7e2" providerId="AD" clId="Web-{3FC8D87E-6D0D-7691-9143-39133F7DF9C7}" dt="2026-07-06T08:54:59.899" v="42" actId="20577"/>
          <ac:spMkLst>
            <pc:docMk/>
            <pc:sldMk cId="4044221748" sldId="2147473274"/>
            <ac:spMk id="2" creationId="{5C69B09E-AA78-D8D1-13F5-B707F3949B2F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34.352" v="55" actId="20577"/>
        <pc:sldMkLst>
          <pc:docMk/>
          <pc:sldMk cId="1084452652" sldId="2147473276"/>
        </pc:sldMkLst>
        <pc:spChg chg="mod">
          <ac:chgData name="Vincenzo Del Vento (IT)" userId="S::vincenzo.del.vento@pwc.com::934923da-1e8a-4ff0-91a7-7df172f9c7e2" providerId="AD" clId="Web-{3FC8D87E-6D0D-7691-9143-39133F7DF9C7}" dt="2026-07-06T08:55:34.352" v="55" actId="20577"/>
          <ac:spMkLst>
            <pc:docMk/>
            <pc:sldMk cId="1084452652" sldId="2147473276"/>
            <ac:spMk id="13" creationId="{417A0A80-8F2B-A32A-91A0-0E0A406A030B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07.040" v="44" actId="20577"/>
        <pc:sldMkLst>
          <pc:docMk/>
          <pc:sldMk cId="3444398169" sldId="2147473285"/>
        </pc:sldMkLst>
        <pc:spChg chg="mod">
          <ac:chgData name="Vincenzo Del Vento (IT)" userId="S::vincenzo.del.vento@pwc.com::934923da-1e8a-4ff0-91a7-7df172f9c7e2" providerId="AD" clId="Web-{3FC8D87E-6D0D-7691-9143-39133F7DF9C7}" dt="2026-07-06T08:55:07.040" v="44" actId="20577"/>
          <ac:spMkLst>
            <pc:docMk/>
            <pc:sldMk cId="3444398169" sldId="2147473285"/>
            <ac:spMk id="2" creationId="{B9BF36A0-8DF0-ABE0-27A7-8A73801977DE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12.056" v="46" actId="20577"/>
        <pc:sldMkLst>
          <pc:docMk/>
          <pc:sldMk cId="4093855659" sldId="2147473286"/>
        </pc:sldMkLst>
        <pc:spChg chg="mod">
          <ac:chgData name="Vincenzo Del Vento (IT)" userId="S::vincenzo.del.vento@pwc.com::934923da-1e8a-4ff0-91a7-7df172f9c7e2" providerId="AD" clId="Web-{3FC8D87E-6D0D-7691-9143-39133F7DF9C7}" dt="2026-07-06T08:55:12.056" v="46" actId="20577"/>
          <ac:spMkLst>
            <pc:docMk/>
            <pc:sldMk cId="4093855659" sldId="2147473286"/>
            <ac:spMk id="2" creationId="{AC70FF80-728C-8A6B-63FD-A50E1A8466A8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17.759" v="49" actId="20577"/>
        <pc:sldMkLst>
          <pc:docMk/>
          <pc:sldMk cId="3016274485" sldId="2147473287"/>
        </pc:sldMkLst>
        <pc:spChg chg="mod">
          <ac:chgData name="Vincenzo Del Vento (IT)" userId="S::vincenzo.del.vento@pwc.com::934923da-1e8a-4ff0-91a7-7df172f9c7e2" providerId="AD" clId="Web-{3FC8D87E-6D0D-7691-9143-39133F7DF9C7}" dt="2026-07-06T08:55:17.759" v="49" actId="20577"/>
          <ac:spMkLst>
            <pc:docMk/>
            <pc:sldMk cId="3016274485" sldId="2147473287"/>
            <ac:spMk id="2" creationId="{8557B1C1-51AF-4A7C-A6C6-365013C1A353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25.040" v="51" actId="20577"/>
        <pc:sldMkLst>
          <pc:docMk/>
          <pc:sldMk cId="3909233981" sldId="2147473288"/>
        </pc:sldMkLst>
        <pc:spChg chg="mod">
          <ac:chgData name="Vincenzo Del Vento (IT)" userId="S::vincenzo.del.vento@pwc.com::934923da-1e8a-4ff0-91a7-7df172f9c7e2" providerId="AD" clId="Web-{3FC8D87E-6D0D-7691-9143-39133F7DF9C7}" dt="2026-07-06T08:55:25.040" v="51" actId="20577"/>
          <ac:spMkLst>
            <pc:docMk/>
            <pc:sldMk cId="3909233981" sldId="2147473288"/>
            <ac:spMk id="2" creationId="{8C8F5145-2B58-7B00-6AF6-5C38B5DEB2EB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30.024" v="53" actId="20577"/>
        <pc:sldMkLst>
          <pc:docMk/>
          <pc:sldMk cId="843535432" sldId="2147473289"/>
        </pc:sldMkLst>
        <pc:spChg chg="mod">
          <ac:chgData name="Vincenzo Del Vento (IT)" userId="S::vincenzo.del.vento@pwc.com::934923da-1e8a-4ff0-91a7-7df172f9c7e2" providerId="AD" clId="Web-{3FC8D87E-6D0D-7691-9143-39133F7DF9C7}" dt="2026-07-06T08:55:30.024" v="53" actId="20577"/>
          <ac:spMkLst>
            <pc:docMk/>
            <pc:sldMk cId="843535432" sldId="2147473289"/>
            <ac:spMk id="2" creationId="{27053A79-2DFA-A263-2DF9-3F8F417BE2C8}"/>
          </ac:spMkLst>
        </pc:spChg>
      </pc:sldChg>
      <pc:sldChg chg="modSp">
        <pc:chgData name="Vincenzo Del Vento (IT)" userId="S::vincenzo.del.vento@pwc.com::934923da-1e8a-4ff0-91a7-7df172f9c7e2" providerId="AD" clId="Web-{3FC8D87E-6D0D-7691-9143-39133F7DF9C7}" dt="2026-07-06T08:55:40.899" v="58" actId="20577"/>
        <pc:sldMkLst>
          <pc:docMk/>
          <pc:sldMk cId="394473161" sldId="2147473290"/>
        </pc:sldMkLst>
        <pc:spChg chg="mod">
          <ac:chgData name="Vincenzo Del Vento (IT)" userId="S::vincenzo.del.vento@pwc.com::934923da-1e8a-4ff0-91a7-7df172f9c7e2" providerId="AD" clId="Web-{3FC8D87E-6D0D-7691-9143-39133F7DF9C7}" dt="2026-07-06T08:55:40.899" v="58" actId="20577"/>
          <ac:spMkLst>
            <pc:docMk/>
            <pc:sldMk cId="394473161" sldId="2147473290"/>
            <ac:spMk id="13" creationId="{7AD77B3B-624F-F54D-89EC-668D812B899A}"/>
          </ac:spMkLst>
        </pc:spChg>
      </pc:sldChg>
    </pc:docChg>
  </pc:docChgLst>
  <pc:docChgLst>
    <pc:chgData name="Vincenzo Del Vento (IT)" userId="S::vincenzo.del.vento@pwc.com::934923da-1e8a-4ff0-91a7-7df172f9c7e2" providerId="AD" clId="Web-{6FE8B188-60E5-CF69-47A1-40A719C7D3E4}"/>
    <pc:docChg chg="modSld">
      <pc:chgData name="Vincenzo Del Vento (IT)" userId="S::vincenzo.del.vento@pwc.com::934923da-1e8a-4ff0-91a7-7df172f9c7e2" providerId="AD" clId="Web-{6FE8B188-60E5-CF69-47A1-40A719C7D3E4}" dt="2026-07-06T10:58:35.514" v="22" actId="20577"/>
      <pc:docMkLst>
        <pc:docMk/>
      </pc:docMkLst>
      <pc:sldChg chg="modSp">
        <pc:chgData name="Vincenzo Del Vento (IT)" userId="S::vincenzo.del.vento@pwc.com::934923da-1e8a-4ff0-91a7-7df172f9c7e2" providerId="AD" clId="Web-{6FE8B188-60E5-CF69-47A1-40A719C7D3E4}" dt="2026-07-06T10:57:08.920" v="21" actId="20577"/>
        <pc:sldMkLst>
          <pc:docMk/>
          <pc:sldMk cId="447087522" sldId="2147473208"/>
        </pc:sldMkLst>
        <pc:spChg chg="mod">
          <ac:chgData name="Vincenzo Del Vento (IT)" userId="S::vincenzo.del.vento@pwc.com::934923da-1e8a-4ff0-91a7-7df172f9c7e2" providerId="AD" clId="Web-{6FE8B188-60E5-CF69-47A1-40A719C7D3E4}" dt="2026-07-06T10:57:08.920" v="21" actId="20577"/>
          <ac:spMkLst>
            <pc:docMk/>
            <pc:sldMk cId="447087522" sldId="2147473208"/>
            <ac:spMk id="3" creationId="{A0E547BB-0B5A-54AC-C1CA-F720395BED48}"/>
          </ac:spMkLst>
        </pc:spChg>
      </pc:sldChg>
      <pc:sldChg chg="modSp">
        <pc:chgData name="Vincenzo Del Vento (IT)" userId="S::vincenzo.del.vento@pwc.com::934923da-1e8a-4ff0-91a7-7df172f9c7e2" providerId="AD" clId="Web-{6FE8B188-60E5-CF69-47A1-40A719C7D3E4}" dt="2026-07-06T10:58:35.514" v="22" actId="20577"/>
        <pc:sldMkLst>
          <pc:docMk/>
          <pc:sldMk cId="1147217536" sldId="2147473260"/>
        </pc:sldMkLst>
        <pc:spChg chg="mod">
          <ac:chgData name="Vincenzo Del Vento (IT)" userId="S::vincenzo.del.vento@pwc.com::934923da-1e8a-4ff0-91a7-7df172f9c7e2" providerId="AD" clId="Web-{6FE8B188-60E5-CF69-47A1-40A719C7D3E4}" dt="2026-07-06T10:58:35.514" v="22" actId="20577"/>
          <ac:spMkLst>
            <pc:docMk/>
            <pc:sldMk cId="1147217536" sldId="2147473260"/>
            <ac:spMk id="3" creationId="{9B7D8553-50D5-871B-D380-DE5681078199}"/>
          </ac:spMkLst>
        </pc:spChg>
      </pc:sldChg>
    </pc:docChg>
  </pc:docChgLst>
  <pc:docChgLst>
    <pc:chgData name="Raffaele Capolupo (IT)" userId="S::raffaele.capolupo@pwc.com::8a3be328-8374-4c5d-aca4-ceed0844d2f8" providerId="AD" clId="Web-{6C200ACC-66AD-C855-4CE0-14E2D177D898}"/>
    <pc:docChg chg="modSld">
      <pc:chgData name="Raffaele Capolupo (IT)" userId="S::raffaele.capolupo@pwc.com::8a3be328-8374-4c5d-aca4-ceed0844d2f8" providerId="AD" clId="Web-{6C200ACC-66AD-C855-4CE0-14E2D177D898}" dt="2026-07-06T09:22:09.508" v="0" actId="20577"/>
      <pc:docMkLst>
        <pc:docMk/>
      </pc:docMkLst>
      <pc:sldChg chg="modSp">
        <pc:chgData name="Raffaele Capolupo (IT)" userId="S::raffaele.capolupo@pwc.com::8a3be328-8374-4c5d-aca4-ceed0844d2f8" providerId="AD" clId="Web-{6C200ACC-66AD-C855-4CE0-14E2D177D898}" dt="2026-07-06T09:22:09.508" v="0" actId="20577"/>
        <pc:sldMkLst>
          <pc:docMk/>
          <pc:sldMk cId="1751405024" sldId="2147473269"/>
        </pc:sldMkLst>
        <pc:spChg chg="mod">
          <ac:chgData name="Raffaele Capolupo (IT)" userId="S::raffaele.capolupo@pwc.com::8a3be328-8374-4c5d-aca4-ceed0844d2f8" providerId="AD" clId="Web-{6C200ACC-66AD-C855-4CE0-14E2D177D898}" dt="2026-07-06T09:22:09.508" v="0" actId="20577"/>
          <ac:spMkLst>
            <pc:docMk/>
            <pc:sldMk cId="1751405024" sldId="2147473269"/>
            <ac:spMk id="33" creationId="{AD5E1D65-FCE0-7BED-93D3-EEE4936A0A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5BE77-FF80-4F9F-A8AC-0E344F3C0111}" type="datetimeFigureOut">
              <a:rPr lang="it-IT" smtClean="0"/>
              <a:t>06/07/2026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01F12-F467-4BA0-8712-2E15A580C3C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659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A17EDC-2E68-4F1A-9E86-62113D66F29A}" type="datetime1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06/07/2026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2E0A62-15A5-469D-9F0C-867C168EDC1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195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>
          <a:extLst>
            <a:ext uri="{FF2B5EF4-FFF2-40B4-BE49-F238E27FC236}">
              <a16:creationId xmlns:a16="http://schemas.microsoft.com/office/drawing/2014/main" id="{D53E2E5C-ABE9-D106-30F3-FA5BDCCB0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22:notes">
            <a:extLst>
              <a:ext uri="{FF2B5EF4-FFF2-40B4-BE49-F238E27FC236}">
                <a16:creationId xmlns:a16="http://schemas.microsoft.com/office/drawing/2014/main" id="{019D50C7-2AB4-3ADC-4404-E2F5F032D8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22:notes">
            <a:extLst>
              <a:ext uri="{FF2B5EF4-FFF2-40B4-BE49-F238E27FC236}">
                <a16:creationId xmlns:a16="http://schemas.microsoft.com/office/drawing/2014/main" id="{64AC0270-A8AF-90E5-9A59-E4CF96167C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423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fondo.jpg" descr="Sfon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" y="1"/>
            <a:ext cx="12191207" cy="6857207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olo Testo"/>
          <p:cNvSpPr txBox="1"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r>
              <a:t>Titolo Testo</a:t>
            </a:r>
          </a:p>
        </p:txBody>
      </p:sp>
      <p:sp>
        <p:nvSpPr>
          <p:cNvPr id="2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516805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480AE90B-ADF0-4DA7-88B8-404192442C5F}" type="slidenum">
              <a:rPr smtClean="0"/>
              <a:pPr>
                <a:defRPr/>
              </a:pPr>
              <a:t>‹#›</a:t>
            </a:fld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B7DBF2-A733-C7FE-5E4C-9EC1726494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3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CD369-96DE-478D-A0A1-3B605ED59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0072A8-B7F3-4DD0-9C12-08B470CB2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A0D3F4-B9AF-455F-B3DF-121E764FA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FC7E75-44A2-4447-98CD-25229D8C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C1C2B7-F870-4297-A686-493E3C5D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AD58A24-F9D4-45B8-A7E1-AF5ED3C594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ttangolo 5">
            <a:extLst>
              <a:ext uri="{FF2B5EF4-FFF2-40B4-BE49-F238E27FC236}">
                <a16:creationId xmlns:a16="http://schemas.microsoft.com/office/drawing/2014/main" id="{7C5D982D-E36C-7CBC-6411-94A7BE10027C}"/>
              </a:ext>
            </a:extLst>
          </p:cNvPr>
          <p:cNvSpPr/>
          <p:nvPr userDrawn="1"/>
        </p:nvSpPr>
        <p:spPr>
          <a:xfrm>
            <a:off x="0" y="6734891"/>
            <a:ext cx="12192000" cy="158620"/>
          </a:xfrm>
          <a:prstGeom prst="rect">
            <a:avLst/>
          </a:prstGeom>
          <a:solidFill>
            <a:srgbClr val="0077B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7E9B73-50C9-E626-9A30-E7496A0CDF10}"/>
              </a:ext>
            </a:extLst>
          </p:cNvPr>
          <p:cNvSpPr txBox="1"/>
          <p:nvPr userDrawn="1"/>
        </p:nvSpPr>
        <p:spPr>
          <a:xfrm>
            <a:off x="2945921" y="3227081"/>
            <a:ext cx="6167886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fld id="{2CA6B6A6-4251-42D8-9F6B-9D167007B43D}" type="datetime1">
              <a:rPr lang="en-GB" smtClean="0"/>
              <a:pPr/>
              <a:t>06/07/2026</a:t>
            </a:fld>
            <a:endParaRPr lang="it-IT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3CB0EA-4141-94A9-93DD-0BD191C2FD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7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10972800" cy="1143000"/>
          </a:xfrm>
          <a:prstGeom prst="rect">
            <a:avLst/>
          </a:prstGeom>
        </p:spPr>
        <p:txBody>
          <a:bodyPr lIns="89182" tIns="44583" rIns="89182" bIns="44583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28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D981FD-42EB-6C07-8F91-73934958F6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07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01C1A2-73E4-F0F8-4E11-890C2BF09C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37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Imagen"/>
          <p:cNvSpPr>
            <a:spLocks noGrp="1"/>
          </p:cNvSpPr>
          <p:nvPr>
            <p:ph type="pic" sz="quarter" idx="13"/>
          </p:nvPr>
        </p:nvSpPr>
        <p:spPr>
          <a:xfrm>
            <a:off x="1357889" y="1335939"/>
            <a:ext cx="2418379" cy="4283952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grpSp>
        <p:nvGrpSpPr>
          <p:cNvPr id="588" name="Grupo"/>
          <p:cNvGrpSpPr/>
          <p:nvPr/>
        </p:nvGrpSpPr>
        <p:grpSpPr>
          <a:xfrm>
            <a:off x="5540488" y="-1"/>
            <a:ext cx="6958761" cy="3638046"/>
            <a:chOff x="0" y="0"/>
            <a:chExt cx="6958759" cy="3638044"/>
          </a:xfrm>
        </p:grpSpPr>
        <p:sp>
          <p:nvSpPr>
            <p:cNvPr id="579" name="Círculo"/>
            <p:cNvSpPr/>
            <p:nvPr/>
          </p:nvSpPr>
          <p:spPr>
            <a:xfrm flipH="1">
              <a:off x="3160359" y="-1"/>
              <a:ext cx="424887" cy="424769"/>
            </a:xfrm>
            <a:prstGeom prst="ellipse">
              <a:avLst/>
            </a:prstGeom>
            <a:solidFill>
              <a:srgbClr val="D9D9D9">
                <a:alpha val="34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0" name="Círculo"/>
            <p:cNvSpPr/>
            <p:nvPr/>
          </p:nvSpPr>
          <p:spPr>
            <a:xfrm flipH="1">
              <a:off x="1391183" y="1724060"/>
              <a:ext cx="307653" cy="307869"/>
            </a:xfrm>
            <a:prstGeom prst="ellipse">
              <a:avLst/>
            </a:prstGeom>
            <a:solidFill>
              <a:srgbClr val="D9D9D9">
                <a:alpha val="34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1" name="Círculo"/>
            <p:cNvSpPr/>
            <p:nvPr/>
          </p:nvSpPr>
          <p:spPr>
            <a:xfrm flipH="1">
              <a:off x="4196287" y="603688"/>
              <a:ext cx="307653" cy="307869"/>
            </a:xfrm>
            <a:prstGeom prst="ellipse">
              <a:avLst/>
            </a:prstGeom>
            <a:solidFill>
              <a:srgbClr val="D9D9D9">
                <a:alpha val="34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2" name="Círculo"/>
            <p:cNvSpPr/>
            <p:nvPr/>
          </p:nvSpPr>
          <p:spPr>
            <a:xfrm flipH="1">
              <a:off x="5166136" y="2364783"/>
              <a:ext cx="307653" cy="307869"/>
            </a:xfrm>
            <a:prstGeom prst="ellipse">
              <a:avLst/>
            </a:prstGeom>
            <a:solidFill>
              <a:srgbClr val="D9D9D9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3" name="Óvalo"/>
            <p:cNvSpPr/>
            <p:nvPr/>
          </p:nvSpPr>
          <p:spPr>
            <a:xfrm flipH="1">
              <a:off x="5405580" y="863368"/>
              <a:ext cx="1553181" cy="1552281"/>
            </a:xfrm>
            <a:prstGeom prst="ellipse">
              <a:avLst/>
            </a:prstGeom>
            <a:solidFill>
              <a:srgbClr val="D9D9D9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755613">
                <a:lnSpc>
                  <a:spcPct val="90000"/>
                </a:lnSpc>
                <a:spcBef>
                  <a:spcPts val="700"/>
                </a:spcBef>
                <a:defRPr sz="3000"/>
              </a:pPr>
              <a:endParaRPr sz="3000"/>
            </a:p>
          </p:txBody>
        </p:sp>
        <p:sp>
          <p:nvSpPr>
            <p:cNvPr id="584" name="Círculo"/>
            <p:cNvSpPr/>
            <p:nvPr/>
          </p:nvSpPr>
          <p:spPr>
            <a:xfrm flipH="1">
              <a:off x="3590220" y="617074"/>
              <a:ext cx="424887" cy="424771"/>
            </a:xfrm>
            <a:prstGeom prst="ellipse">
              <a:avLst/>
            </a:prstGeom>
            <a:solidFill>
              <a:srgbClr val="D9D9D9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5" name="Círculo"/>
            <p:cNvSpPr/>
            <p:nvPr/>
          </p:nvSpPr>
          <p:spPr>
            <a:xfrm flipH="1">
              <a:off x="5774513" y="2870158"/>
              <a:ext cx="768065" cy="767887"/>
            </a:xfrm>
            <a:prstGeom prst="ellipse">
              <a:avLst/>
            </a:prstGeom>
            <a:solidFill>
              <a:srgbClr val="D9D9D9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  <p:sp>
          <p:nvSpPr>
            <p:cNvPr id="586" name="Óvalo"/>
            <p:cNvSpPr/>
            <p:nvPr/>
          </p:nvSpPr>
          <p:spPr>
            <a:xfrm flipH="1">
              <a:off x="0" y="132962"/>
              <a:ext cx="1553181" cy="1552281"/>
            </a:xfrm>
            <a:prstGeom prst="ellipse">
              <a:avLst/>
            </a:prstGeom>
            <a:solidFill>
              <a:srgbClr val="D9D9D9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755613">
                <a:lnSpc>
                  <a:spcPct val="90000"/>
                </a:lnSpc>
                <a:spcBef>
                  <a:spcPts val="700"/>
                </a:spcBef>
                <a:defRPr sz="3000"/>
              </a:pPr>
              <a:endParaRPr sz="3000"/>
            </a:p>
          </p:txBody>
        </p:sp>
        <p:sp>
          <p:nvSpPr>
            <p:cNvPr id="587" name="Círculo"/>
            <p:cNvSpPr/>
            <p:nvPr/>
          </p:nvSpPr>
          <p:spPr>
            <a:xfrm flipH="1">
              <a:off x="1821043" y="1204701"/>
              <a:ext cx="424887" cy="424769"/>
            </a:xfrm>
            <a:prstGeom prst="ellipse">
              <a:avLst/>
            </a:prstGeom>
            <a:solidFill>
              <a:srgbClr val="D9D9D9">
                <a:alpha val="34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44546A"/>
                  </a:solidFill>
                </a:defRPr>
              </a:pPr>
              <a:endParaRPr sz="1800"/>
            </a:p>
          </p:txBody>
        </p:sp>
      </p:grpSp>
      <p:pic>
        <p:nvPicPr>
          <p:cNvPr id="589" name="Mediaset Logo Digital.jpg" descr="Mediaset Logo Digit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000" y="105124"/>
            <a:ext cx="758808" cy="426830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759541" y="6487937"/>
            <a:ext cx="245403" cy="243839"/>
          </a:xfrm>
          <a:prstGeom prst="rect">
            <a:avLst/>
          </a:prstGeom>
        </p:spPr>
        <p:txBody>
          <a:bodyPr lIns="45718" tIns="45718" rIns="45718" bIns="45718" anchor="ctr"/>
          <a:lstStyle>
            <a:lvl1pPr defTabSz="1828342">
              <a:defRPr b="1">
                <a:solidFill>
                  <a:srgbClr val="44546A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lang="es-E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8910514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>
            <a:spLocks noGrp="1"/>
          </p:cNvSpPr>
          <p:nvPr>
            <p:ph type="title"/>
          </p:nvPr>
        </p:nvSpPr>
        <p:spPr>
          <a:xfrm>
            <a:off x="2060194" y="99771"/>
            <a:ext cx="8071611" cy="300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5656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9"/>
          <p:cNvSpPr txBox="1">
            <a:spLocks noGrp="1"/>
          </p:cNvSpPr>
          <p:nvPr>
            <p:ph type="body" idx="1"/>
          </p:nvPr>
        </p:nvSpPr>
        <p:spPr>
          <a:xfrm>
            <a:off x="2059050" y="1903857"/>
            <a:ext cx="8073898" cy="219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9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sldNum" idx="12"/>
          </p:nvPr>
        </p:nvSpPr>
        <p:spPr>
          <a:xfrm>
            <a:off x="11068811" y="6465214"/>
            <a:ext cx="244475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15570" lvl="0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5570" lvl="1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5570" lvl="2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15570" lvl="3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5570" lvl="4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15570" lvl="5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15570" lvl="6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15570" lvl="7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15570" lvl="8" indent="0">
              <a:lnSpc>
                <a:spcPct val="103333"/>
              </a:lnSpc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557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92D6F4-2CEB-B676-D0C1-C53008960D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21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36544E0-C8D8-4221-FB9B-D45FD8A5827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6782776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84" imgH="486" progId="TCLayout.ActiveDocument.1">
                  <p:embed/>
                </p:oleObj>
              </mc:Choice>
              <mc:Fallback>
                <p:oleObj name="think-cell Slide" r:id="rId11" imgW="484" imgH="4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6544E0-C8D8-4221-FB9B-D45FD8A582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magine che contiene testoDescrizione generata automaticamente" descr="Immagine che contiene testoDescrizione generata automaticamente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69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olo Testo"/>
          <p:cNvSpPr txBox="1">
            <a:spLocks noGrp="1"/>
          </p:cNvSpPr>
          <p:nvPr>
            <p:ph type="title"/>
          </p:nvPr>
        </p:nvSpPr>
        <p:spPr>
          <a:xfrm>
            <a:off x="609601" y="224632"/>
            <a:ext cx="10972800" cy="1242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4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1" y="1466850"/>
            <a:ext cx="10972800" cy="479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5934053" y="6540500"/>
            <a:ext cx="315957" cy="28713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228463">
              <a:defRPr sz="1199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9883A5-9C5D-E482-728F-A741C0676B7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148257" y="51750"/>
            <a:ext cx="719227" cy="3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</p:sldLayoutIdLst>
  <p:transition spd="med"/>
  <p:hf hdr="0" ftr="0" dt="0"/>
  <p:txStyles>
    <p:titleStyle>
      <a:lvl1pPr marL="0" marR="0" indent="0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228463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456926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685389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913851" algn="ctr" defTabSz="4125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97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317310" marR="0" indent="-317310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•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2572322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•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2889632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•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3206941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•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524251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•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52714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3981176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209639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4438102" marR="0" indent="-2255013" algn="l" defTabSz="412502" rtl="0" latinLnBrk="0">
        <a:lnSpc>
          <a:spcPct val="100000"/>
        </a:lnSpc>
        <a:spcBef>
          <a:spcPts val="2948"/>
        </a:spcBef>
        <a:spcAft>
          <a:spcPts val="0"/>
        </a:spcAft>
        <a:buClrTx/>
        <a:buSzPct val="125000"/>
        <a:buFontTx/>
        <a:buChar char=""/>
        <a:tabLst/>
        <a:defRPr sz="2399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2284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99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38.png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fornitori.mediaset.it/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hyperlink" Target="mailto:support.mediaset@synertrade.com" TargetMode="Externa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jp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s://fornitori.mediaset.it/" TargetMode="External"/><Relationship Id="rId4" Type="http://schemas.openxmlformats.org/officeDocument/2006/relationships/hyperlink" Target="mailto:support.mediaset@synertrade.com" TargetMode="Externa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:a16="http://schemas.microsoft.com/office/drawing/2014/main" id="{D6EEC6C8-EC04-7593-F602-095B815A37BA}"/>
              </a:ext>
            </a:extLst>
          </p:cNvPr>
          <p:cNvGrpSpPr/>
          <p:nvPr/>
        </p:nvGrpSpPr>
        <p:grpSpPr>
          <a:xfrm>
            <a:off x="0" y="1287483"/>
            <a:ext cx="12192001" cy="4465248"/>
            <a:chOff x="0" y="1287483"/>
            <a:chExt cx="12192001" cy="4465248"/>
          </a:xfrm>
        </p:grpSpPr>
        <p:pic>
          <p:nvPicPr>
            <p:cNvPr id="6" name="Picture 2" descr="Mediaset, le novità in palinsesto per l&amp;#39;autunno 2021">
              <a:extLst>
                <a:ext uri="{FF2B5EF4-FFF2-40B4-BE49-F238E27FC236}">
                  <a16:creationId xmlns:a16="http://schemas.microsoft.com/office/drawing/2014/main" id="{5C69632A-265D-A9C3-4CEC-9CA730B96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078" l="915" r="98079">
                          <a14:foregroundMark x1="54163" y1="230" x2="49497" y2="50000"/>
                          <a14:foregroundMark x1="49497" y1="50000" x2="49497" y2="65668"/>
                          <a14:foregroundMark x1="50981" y1="66789" x2="51660" y2="67302"/>
                          <a14:foregroundMark x1="49497" y1="65668" x2="49844" y2="65930"/>
                          <a14:foregroundMark x1="59976" y1="68216" x2="66057" y2="67281"/>
                          <a14:foregroundMark x1="59580" y1="68277" x2="59739" y2="68253"/>
                          <a14:foregroundMark x1="66057" y1="67281" x2="81655" y2="69424"/>
                          <a14:foregroundMark x1="88192" y1="69222" x2="94602" y2="66590"/>
                          <a14:foregroundMark x1="87293" y1="69591" x2="87444" y2="69529"/>
                          <a14:foregroundMark x1="94371" y1="55718" x2="94328" y2="53687"/>
                          <a14:foregroundMark x1="94602" y1="66590" x2="94431" y2="58546"/>
                          <a14:foregroundMark x1="94328" y1="53687" x2="90942" y2="40323"/>
                          <a14:foregroundMark x1="84766" y1="34808" x2="83893" y2="34028"/>
                          <a14:foregroundMark x1="90942" y1="40323" x2="89168" y2="38739"/>
                          <a14:foregroundMark x1="57288" y1="29242" x2="52333" y2="28802"/>
                          <a14:foregroundMark x1="64873" y1="29915" x2="63372" y2="29782"/>
                          <a14:foregroundMark x1="71734" y1="30524" x2="70930" y2="30453"/>
                          <a14:foregroundMark x1="52333" y1="28802" x2="50320" y2="30415"/>
                          <a14:foregroundMark x1="3111" y1="95392" x2="11070" y2="95853"/>
                          <a14:foregroundMark x1="11070" y1="95853" x2="38884" y2="81336"/>
                          <a14:foregroundMark x1="38884" y1="81336" x2="28088" y2="35945"/>
                          <a14:foregroundMark x1="28088" y1="35945" x2="9698" y2="32488"/>
                          <a14:foregroundMark x1="9698" y1="32488" x2="1555" y2="63364"/>
                          <a14:foregroundMark x1="1555" y1="63364" x2="8875" y2="97926"/>
                          <a14:foregroundMark x1="4209" y1="43318" x2="12534" y2="54378"/>
                          <a14:foregroundMark x1="12534" y1="54378" x2="5672" y2="44009"/>
                          <a14:foregroundMark x1="5672" y1="44009" x2="2379" y2="62212"/>
                          <a14:foregroundMark x1="2379" y1="62212" x2="11894" y2="68894"/>
                          <a14:foregroundMark x1="11894" y1="68894" x2="17017" y2="44700"/>
                          <a14:foregroundMark x1="17017" y1="44700" x2="8051" y2="33871"/>
                          <a14:foregroundMark x1="8051" y1="33871" x2="5398" y2="37558"/>
                          <a14:foregroundMark x1="2104" y1="33641" x2="20677" y2="22581"/>
                          <a14:foregroundMark x1="20677" y1="22581" x2="18024" y2="4378"/>
                          <a14:foregroundMark x1="18024" y1="4378" x2="1006" y2="0"/>
                          <a14:foregroundMark x1="1006" y1="0" x2="2287" y2="31567"/>
                          <a14:foregroundMark x1="2287" y1="31567" x2="19945" y2="33871"/>
                          <a14:foregroundMark x1="19945" y1="33871" x2="29094" y2="28802"/>
                          <a14:foregroundMark x1="63495" y1="30179" x2="64559" y2="30612"/>
                          <a14:foregroundMark x1="18207" y1="11751" x2="57739" y2="27837"/>
                          <a14:foregroundMark x1="82637" y1="30867" x2="97621" y2="26959"/>
                          <a14:foregroundMark x1="75667" y1="32685" x2="81501" y2="31163"/>
                          <a14:foregroundMark x1="97621" y1="26959" x2="96432" y2="8756"/>
                          <a14:foregroundMark x1="96432" y1="8756" x2="92589" y2="3226"/>
                          <a14:foregroundMark x1="92589" y1="3226" x2="59103" y2="2535"/>
                          <a14:foregroundMark x1="59103" y1="2535" x2="40073" y2="22350"/>
                          <a14:foregroundMark x1="60384" y1="87327" x2="98811" y2="68894"/>
                          <a14:foregroundMark x1="98811" y1="68894" x2="97072" y2="92857"/>
                          <a14:foregroundMark x1="97072" y1="92857" x2="93321" y2="97696"/>
                          <a14:foregroundMark x1="93321" y1="97696" x2="58829" y2="96313"/>
                          <a14:foregroundMark x1="58829" y1="96313" x2="61940" y2="87097"/>
                          <a14:foregroundMark x1="61940" y1="87097" x2="66240" y2="85945"/>
                          <a14:foregroundMark x1="66240" y1="85945" x2="66697" y2="85945"/>
                          <a14:foregroundMark x1="93913" y1="58171" x2="93962" y2="78802"/>
                          <a14:foregroundMark x1="93779" y1="2074" x2="93911" y2="57183"/>
                          <a14:foregroundMark x1="93962" y1="78802" x2="98079" y2="99078"/>
                          <a14:foregroundMark x1="98079" y1="99078" x2="98079" y2="99078"/>
                          <a14:backgroundMark x1="52333" y1="56682" x2="87740" y2="42396"/>
                          <a14:backgroundMark x1="87740" y1="42396" x2="66331" y2="57143"/>
                          <a14:backgroundMark x1="66331" y1="57143" x2="89661" y2="56221"/>
                          <a14:backgroundMark x1="89661" y1="56221" x2="62123" y2="59217"/>
                          <a14:backgroundMark x1="62123" y1="59217" x2="56542" y2="55760"/>
                          <a14:backgroundMark x1="56542" y1="55760" x2="60476" y2="59908"/>
                          <a14:backgroundMark x1="60476" y1="59908" x2="77768" y2="55991"/>
                          <a14:backgroundMark x1="77768" y1="55991" x2="87283" y2="56682"/>
                          <a14:backgroundMark x1="87283" y1="56682" x2="63129" y2="41244"/>
                          <a14:backgroundMark x1="63129" y1="41244" x2="59469" y2="47005"/>
                          <a14:backgroundMark x1="59469" y1="47005" x2="62855" y2="37097"/>
                          <a14:backgroundMark x1="62855" y1="37097" x2="66191" y2="35729"/>
                          <a14:backgroundMark x1="69691" y1="37154" x2="67246" y2="44931"/>
                          <a14:backgroundMark x1="67246" y1="44931" x2="78683" y2="36636"/>
                          <a14:backgroundMark x1="78683" y1="36636" x2="71272" y2="47465"/>
                          <a14:backgroundMark x1="71272" y1="47465" x2="80055" y2="40323"/>
                          <a14:backgroundMark x1="80055" y1="40323" x2="74382" y2="41014"/>
                          <a14:backgroundMark x1="74382" y1="41014" x2="71729" y2="38249"/>
                          <a14:backgroundMark x1="59378" y1="39631" x2="66697" y2="39631"/>
                          <a14:backgroundMark x1="66697" y1="39631" x2="54620" y2="49539"/>
                          <a14:backgroundMark x1="54620" y1="49539" x2="69625" y2="43088"/>
                          <a14:backgroundMark x1="69625" y1="43088" x2="69350" y2="39631"/>
                          <a14:backgroundMark x1="83074" y1="68894" x2="87832" y2="67281"/>
                          <a14:backgroundMark x1="87832" y1="67281" x2="92040" y2="57834"/>
                          <a14:backgroundMark x1="92040" y1="57834" x2="89296" y2="39862"/>
                          <a14:backgroundMark x1="89296" y1="39862" x2="77859" y2="37097"/>
                          <a14:backgroundMark x1="77859" y1="37097" x2="71089" y2="41935"/>
                          <a14:backgroundMark x1="71089" y1="41935" x2="75755" y2="61982"/>
                          <a14:backgroundMark x1="75755" y1="61982" x2="85087" y2="66590"/>
                          <a14:backgroundMark x1="85087" y1="66590" x2="92955" y2="62442"/>
                          <a14:backgroundMark x1="92955" y1="62442" x2="94694" y2="56912"/>
                          <a14:backgroundMark x1="62123" y1="26728" x2="58646" y2="32719"/>
                          <a14:backgroundMark x1="58646" y1="32719" x2="64227" y2="52535"/>
                          <a14:backgroundMark x1="64227" y1="52535" x2="66789" y2="37558"/>
                          <a14:backgroundMark x1="66789" y1="37558" x2="58646" y2="32028"/>
                          <a14:backgroundMark x1="58646" y1="32028" x2="55718" y2="43548"/>
                          <a14:backgroundMark x1="70357" y1="24194" x2="65691" y2="34562"/>
                          <a14:backgroundMark x1="65691" y1="34562" x2="65965" y2="45853"/>
                          <a14:backgroundMark x1="65965" y1="45853" x2="72644" y2="52765"/>
                          <a14:backgroundMark x1="72644" y1="52765" x2="75480" y2="42627"/>
                          <a14:backgroundMark x1="75480" y1="42627" x2="69625" y2="30645"/>
                          <a14:backgroundMark x1="69625" y1="30645" x2="66240" y2="31797"/>
                          <a14:backgroundMark x1="80329" y1="26728" x2="73651" y2="28802"/>
                          <a14:backgroundMark x1="73651" y1="28802" x2="73925" y2="44240"/>
                          <a14:backgroundMark x1="73925" y1="44240" x2="81519" y2="47005"/>
                          <a14:backgroundMark x1="81519" y1="47005" x2="85270" y2="40092"/>
                          <a14:backgroundMark x1="85270" y1="40092" x2="81336" y2="30184"/>
                          <a14:backgroundMark x1="81336" y1="30184" x2="76944" y2="27880"/>
                          <a14:backgroundMark x1="51876" y1="51613" x2="51784" y2="66820"/>
                          <a14:backgroundMark x1="51784" y1="66820" x2="59835" y2="67281"/>
                          <a14:backgroundMark x1="59835" y1="67281" x2="56176" y2="50461"/>
                          <a14:backgroundMark x1="56176" y1="50461" x2="52150" y2="543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87483"/>
              <a:ext cx="12192000" cy="4465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C80673B-D3F3-28DF-058A-2FF4E169D79D}"/>
                </a:ext>
              </a:extLst>
            </p:cNvPr>
            <p:cNvSpPr/>
            <p:nvPr userDrawn="1"/>
          </p:nvSpPr>
          <p:spPr bwMode="auto">
            <a:xfrm>
              <a:off x="6197601" y="1645920"/>
              <a:ext cx="5994400" cy="2895600"/>
            </a:xfrm>
            <a:prstGeom prst="rect">
              <a:avLst/>
            </a:prstGeom>
            <a:gradFill flip="none" rotWithShape="1">
              <a:gsLst>
                <a:gs pos="0">
                  <a:srgbClr val="0C1828"/>
                </a:gs>
                <a:gs pos="99000">
                  <a:srgbClr val="132031"/>
                </a:gs>
              </a:gsLst>
              <a:lin ang="1620000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86630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137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itchFamily="34" charset="0"/>
                <a:cs typeface="Helvetica"/>
              </a:endParaRPr>
            </a:p>
          </p:txBody>
        </p:sp>
      </p:grpSp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871A514A-6D2A-6E63-4646-6360285ACF35}"/>
              </a:ext>
            </a:extLst>
          </p:cNvPr>
          <p:cNvSpPr/>
          <p:nvPr/>
        </p:nvSpPr>
        <p:spPr>
          <a:xfrm>
            <a:off x="6309360" y="1280160"/>
            <a:ext cx="5872480" cy="416560"/>
          </a:xfrm>
          <a:custGeom>
            <a:avLst/>
            <a:gdLst>
              <a:gd name="connsiteX0" fmla="*/ 0 w 5872480"/>
              <a:gd name="connsiteY0" fmla="*/ 345440 h 416560"/>
              <a:gd name="connsiteX1" fmla="*/ 50800 w 5872480"/>
              <a:gd name="connsiteY1" fmla="*/ 365760 h 416560"/>
              <a:gd name="connsiteX2" fmla="*/ 1259840 w 5872480"/>
              <a:gd name="connsiteY2" fmla="*/ 10160 h 416560"/>
              <a:gd name="connsiteX3" fmla="*/ 5872480 w 5872480"/>
              <a:gd name="connsiteY3" fmla="*/ 0 h 416560"/>
              <a:gd name="connsiteX4" fmla="*/ 5852160 w 5872480"/>
              <a:gd name="connsiteY4" fmla="*/ 416560 h 416560"/>
              <a:gd name="connsiteX5" fmla="*/ 0 w 5872480"/>
              <a:gd name="connsiteY5" fmla="*/ 345440 h 41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2480" h="416560">
                <a:moveTo>
                  <a:pt x="0" y="345440"/>
                </a:moveTo>
                <a:lnTo>
                  <a:pt x="50800" y="365760"/>
                </a:lnTo>
                <a:lnTo>
                  <a:pt x="1259840" y="10160"/>
                </a:lnTo>
                <a:lnTo>
                  <a:pt x="5872480" y="0"/>
                </a:lnTo>
                <a:lnTo>
                  <a:pt x="5852160" y="416560"/>
                </a:lnTo>
                <a:lnTo>
                  <a:pt x="0" y="345440"/>
                </a:lnTo>
                <a:close/>
              </a:path>
            </a:pathLst>
          </a:custGeom>
          <a:solidFill>
            <a:srgbClr val="132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id="{FF988ED1-EA52-1AA0-ED7D-4722D800F9BA}"/>
              </a:ext>
            </a:extLst>
          </p:cNvPr>
          <p:cNvSpPr/>
          <p:nvPr/>
        </p:nvSpPr>
        <p:spPr>
          <a:xfrm>
            <a:off x="5588000" y="4450080"/>
            <a:ext cx="5425440" cy="1290320"/>
          </a:xfrm>
          <a:custGeom>
            <a:avLst/>
            <a:gdLst>
              <a:gd name="connsiteX0" fmla="*/ 731520 w 5425440"/>
              <a:gd name="connsiteY0" fmla="*/ 0 h 1290320"/>
              <a:gd name="connsiteX1" fmla="*/ 0 w 5425440"/>
              <a:gd name="connsiteY1" fmla="*/ 1290320 h 1290320"/>
              <a:gd name="connsiteX2" fmla="*/ 1534160 w 5425440"/>
              <a:gd name="connsiteY2" fmla="*/ 1280160 h 1290320"/>
              <a:gd name="connsiteX3" fmla="*/ 4236720 w 5425440"/>
              <a:gd name="connsiteY3" fmla="*/ 132080 h 1290320"/>
              <a:gd name="connsiteX4" fmla="*/ 5425440 w 5425440"/>
              <a:gd name="connsiteY4" fmla="*/ 111760 h 1290320"/>
              <a:gd name="connsiteX5" fmla="*/ 731520 w 5425440"/>
              <a:gd name="connsiteY5" fmla="*/ 0 h 129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25440" h="1290320">
                <a:moveTo>
                  <a:pt x="731520" y="0"/>
                </a:moveTo>
                <a:lnTo>
                  <a:pt x="0" y="1290320"/>
                </a:lnTo>
                <a:lnTo>
                  <a:pt x="1534160" y="1280160"/>
                </a:lnTo>
                <a:lnTo>
                  <a:pt x="4236720" y="132080"/>
                </a:lnTo>
                <a:lnTo>
                  <a:pt x="5425440" y="111760"/>
                </a:lnTo>
                <a:lnTo>
                  <a:pt x="731520" y="0"/>
                </a:lnTo>
                <a:close/>
              </a:path>
            </a:pathLst>
          </a:custGeom>
          <a:solidFill>
            <a:srgbClr val="0C1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DE9F229-0308-4C89-AACA-CC8C2B410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360" y="2483325"/>
            <a:ext cx="5227112" cy="1549219"/>
          </a:xfrm>
        </p:spPr>
        <p:txBody>
          <a:bodyPr anchor="ctr">
            <a:normAutofit fontScale="90000"/>
          </a:bodyPr>
          <a:lstStyle/>
          <a:p>
            <a:pPr algn="l"/>
            <a:br>
              <a:rPr lang="es-E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3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Manuale</a:t>
            </a:r>
            <a:r>
              <a:rPr lang="es-E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36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Utente</a:t>
            </a:r>
            <a:r>
              <a:rPr lang="es-E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  <a:br>
              <a:rPr lang="es-E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Registrazione al Portale Fornitori di Mediaset</a:t>
            </a:r>
            <a:endParaRPr lang="it-IT" sz="36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7C471AF-2B44-8BBD-85D4-68ADAF0A3E23}"/>
              </a:ext>
            </a:extLst>
          </p:cNvPr>
          <p:cNvSpPr txBox="1">
            <a:spLocks/>
          </p:cNvSpPr>
          <p:nvPr/>
        </p:nvSpPr>
        <p:spPr>
          <a:xfrm>
            <a:off x="9011930" y="5219899"/>
            <a:ext cx="2407901" cy="3794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Milano, Luglio 2026</a:t>
            </a:r>
          </a:p>
        </p:txBody>
      </p:sp>
    </p:spTree>
    <p:extLst>
      <p:ext uri="{BB962C8B-B14F-4D97-AF65-F5344CB8AC3E}">
        <p14:creationId xmlns:p14="http://schemas.microsoft.com/office/powerpoint/2010/main" val="378403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7244A-484C-F22E-273F-CA6012EC2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3100C19F-E857-90C9-1B4A-5B6D4238917A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Tab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SOCIETA’ E CONTATTO: qui il fornitore dovrà inserire le proprie informazioni di base, completando le informazioni mancanti.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Sezione INFORMAZIONI SOCIETA’ / PERSONA FISICA: Da compilare con i dati generali della Società di appartenenza o, in caso di persona fisica, con i propri dati anagrafici.</a:t>
            </a:r>
          </a:p>
        </p:txBody>
      </p:sp>
      <p:sp>
        <p:nvSpPr>
          <p:cNvPr id="14" name="Segnaposto numero diapositiva 1">
            <a:extLst>
              <a:ext uri="{FF2B5EF4-FFF2-40B4-BE49-F238E27FC236}">
                <a16:creationId xmlns:a16="http://schemas.microsoft.com/office/drawing/2014/main" id="{03EE80EB-B1B8-B8E9-9E3A-8A842BE4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CF383B-F0A6-22BA-6673-B254D96DBCA5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Società e Contatto (1/4)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9C48E9-FE6E-F098-6620-2B10C5987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414" y="1772469"/>
            <a:ext cx="10379378" cy="4478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6859923-0157-1CAA-BCF4-CDC8D12503A7}"/>
              </a:ext>
            </a:extLst>
          </p:cNvPr>
          <p:cNvSpPr/>
          <p:nvPr/>
        </p:nvSpPr>
        <p:spPr>
          <a:xfrm>
            <a:off x="8781116" y="2510441"/>
            <a:ext cx="2490134" cy="174663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710" marR="826135">
              <a:lnSpc>
                <a:spcPct val="100000"/>
              </a:lnSpc>
              <a:spcBef>
                <a:spcPts val="300"/>
              </a:spcBef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1.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Marca</a:t>
            </a:r>
            <a:r>
              <a:rPr lang="it-IT" sz="1200" b="1" spc="-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questo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campo</a:t>
            </a:r>
            <a:r>
              <a:rPr lang="it-IT" sz="1200" b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sei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un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professionista</a:t>
            </a:r>
            <a:r>
              <a:rPr lang="it-IT" sz="1200" b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con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Partita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IVA</a:t>
            </a:r>
            <a:endParaRPr lang="it-IT" sz="1200" dirty="0">
              <a:latin typeface="Calibri"/>
              <a:cs typeface="Calibri"/>
            </a:endParaRPr>
          </a:p>
          <a:p>
            <a:pPr marL="92710" marR="161925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sistema aggiornerà</a:t>
            </a:r>
            <a:r>
              <a:rPr lang="it-IT" sz="12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automaticamente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la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pagina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proponendo</a:t>
            </a:r>
            <a:r>
              <a:rPr lang="it-IT" sz="12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dei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campi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dedicati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da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compilare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caso</a:t>
            </a:r>
            <a:r>
              <a:rPr lang="it-IT" sz="12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candidatura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da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parte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di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lang="it-IT" sz="12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persona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fisica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2EE258C-ECAE-3634-AD3C-12C971E04F68}"/>
              </a:ext>
            </a:extLst>
          </p:cNvPr>
          <p:cNvCxnSpPr>
            <a:cxnSpLocks/>
            <a:stCxn id="8" idx="1"/>
            <a:endCxn id="10" idx="3"/>
          </p:cNvCxnSpPr>
          <p:nvPr/>
        </p:nvCxnSpPr>
        <p:spPr>
          <a:xfrm flipH="1">
            <a:off x="6307931" y="3383757"/>
            <a:ext cx="24731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0094F7-26B8-A931-B38D-513171230005}"/>
              </a:ext>
            </a:extLst>
          </p:cNvPr>
          <p:cNvSpPr/>
          <p:nvPr/>
        </p:nvSpPr>
        <p:spPr>
          <a:xfrm>
            <a:off x="6167438" y="3317081"/>
            <a:ext cx="140493" cy="13335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60131E-B612-1D76-B77F-B6C42734C59C}"/>
              </a:ext>
            </a:extLst>
          </p:cNvPr>
          <p:cNvSpPr/>
          <p:nvPr/>
        </p:nvSpPr>
        <p:spPr>
          <a:xfrm>
            <a:off x="8781116" y="4398728"/>
            <a:ext cx="2490134" cy="174663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710" marR="97790">
              <a:lnSpc>
                <a:spcPct val="100000"/>
              </a:lnSpc>
              <a:spcBef>
                <a:spcPts val="295"/>
              </a:spcBef>
            </a:pP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2. 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Seleziona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Paese</a:t>
            </a:r>
            <a:r>
              <a:rPr lang="it-IT" sz="1200" b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dove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ha</a:t>
            </a:r>
            <a:r>
              <a:rPr lang="it-IT" sz="1200" b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sede</a:t>
            </a:r>
            <a:r>
              <a:rPr lang="it-IT" sz="1200" b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legale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lang="it-IT" sz="1200" b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tua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Società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appartenenza</a:t>
            </a:r>
            <a:r>
              <a:rPr lang="it-IT" sz="1200" b="1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dove</a:t>
            </a:r>
            <a:r>
              <a:rPr lang="it-IT" sz="1200" b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risiedi</a:t>
            </a:r>
            <a:r>
              <a:rPr lang="it-IT" sz="1200" b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(</a:t>
            </a:r>
            <a:r>
              <a:rPr lang="it-IT" sz="1200" b="1" i="1" spc="-20" dirty="0">
                <a:solidFill>
                  <a:srgbClr val="1D1D1B"/>
                </a:solidFill>
                <a:latin typeface="Calibri"/>
                <a:cs typeface="Calibri"/>
              </a:rPr>
              <a:t>nel 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caso</a:t>
            </a:r>
            <a:r>
              <a:rPr lang="it-IT" sz="1200" b="1" i="1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b="1" i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persona</a:t>
            </a:r>
            <a:r>
              <a:rPr lang="it-IT" sz="1200" b="1" i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i="1" spc="-10" dirty="0">
                <a:solidFill>
                  <a:srgbClr val="1D1D1B"/>
                </a:solidFill>
                <a:latin typeface="Calibri"/>
                <a:cs typeface="Calibri"/>
              </a:rPr>
              <a:t>fisica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)</a:t>
            </a:r>
            <a:endParaRPr lang="it-IT" sz="1200" dirty="0">
              <a:latin typeface="Calibri"/>
              <a:cs typeface="Calibri"/>
            </a:endParaRPr>
          </a:p>
          <a:p>
            <a:pPr marL="92710" marR="269240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base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al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Paese</a:t>
            </a:r>
            <a:r>
              <a:rPr lang="it-IT" sz="12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selezionato,</a:t>
            </a:r>
            <a:r>
              <a:rPr lang="it-IT" sz="12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sistema aggiornerà</a:t>
            </a:r>
            <a:r>
              <a:rPr lang="it-IT" sz="12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automaticamente</a:t>
            </a:r>
            <a:r>
              <a:rPr lang="it-IT" sz="120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la pagina e</a:t>
            </a:r>
            <a:r>
              <a:rPr lang="it-IT" sz="120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50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 campi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da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compilare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29E5AB6-3AB5-94A6-DEB1-BC453D54B444}"/>
              </a:ext>
            </a:extLst>
          </p:cNvPr>
          <p:cNvCxnSpPr>
            <a:cxnSpLocks/>
            <a:stCxn id="27" idx="1"/>
            <a:endCxn id="29" idx="3"/>
          </p:cNvCxnSpPr>
          <p:nvPr/>
        </p:nvCxnSpPr>
        <p:spPr>
          <a:xfrm flipH="1" flipV="1">
            <a:off x="7965111" y="3540919"/>
            <a:ext cx="816005" cy="173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60C950A-14ED-B10A-6783-18AAE3315F60}"/>
              </a:ext>
            </a:extLst>
          </p:cNvPr>
          <p:cNvSpPr/>
          <p:nvPr/>
        </p:nvSpPr>
        <p:spPr>
          <a:xfrm>
            <a:off x="6193103" y="3474243"/>
            <a:ext cx="1772008" cy="13335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D5E1D65-FCE0-7BED-93D3-EEE4936A0A09}"/>
              </a:ext>
            </a:extLst>
          </p:cNvPr>
          <p:cNvSpPr/>
          <p:nvPr/>
        </p:nvSpPr>
        <p:spPr>
          <a:xfrm>
            <a:off x="809208" y="3235183"/>
            <a:ext cx="2261796" cy="10079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710" marR="97790">
              <a:lnSpc>
                <a:spcPct val="100000"/>
              </a:lnSpc>
              <a:spcBef>
                <a:spcPts val="295"/>
              </a:spcBef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Campo Obbligatorio</a:t>
            </a:r>
            <a:endParaRPr lang="it-IT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" marR="96520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lang="it-IT" sz="12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campi</a:t>
            </a:r>
            <a:r>
              <a:rPr lang="it-IT" sz="12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contrassegnati</a:t>
            </a:r>
            <a:r>
              <a:rPr lang="it-IT" sz="120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 </a:t>
            </a:r>
            <a:r>
              <a:rPr lang="it-IT" sz="1200" b="1" dirty="0">
                <a:solidFill>
                  <a:srgbClr val="FF0000"/>
                </a:solidFill>
                <a:latin typeface="Calibri"/>
                <a:cs typeface="Calibri"/>
              </a:rPr>
              <a:t>rosso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 devono</a:t>
            </a:r>
            <a:r>
              <a:rPr lang="it-IT" sz="12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essere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compilati</a:t>
            </a:r>
            <a:r>
              <a:rPr lang="it-IT" sz="1200" spc="-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obbligatoriamente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DB1FD4D-0761-4B6F-C10E-345BEAD33174}"/>
              </a:ext>
            </a:extLst>
          </p:cNvPr>
          <p:cNvSpPr/>
          <p:nvPr/>
        </p:nvSpPr>
        <p:spPr>
          <a:xfrm>
            <a:off x="683566" y="4484348"/>
            <a:ext cx="2261796" cy="10079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109855">
              <a:lnSpc>
                <a:spcPct val="100000"/>
              </a:lnSpc>
              <a:spcBef>
                <a:spcPts val="305"/>
              </a:spcBef>
            </a:pPr>
            <a:r>
              <a:rPr lang="it-IT" sz="1200" b="1" dirty="0">
                <a:solidFill>
                  <a:srgbClr val="1D1D1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. Inserisci</a:t>
            </a:r>
            <a:r>
              <a:rPr lang="it-IT" sz="1200" b="1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qui</a:t>
            </a:r>
            <a:r>
              <a:rPr lang="it-IT" sz="1200" b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l’indirizzo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e-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mail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che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preferisci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utilizzare per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ricevere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gli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eventuali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Ordini</a:t>
            </a:r>
            <a:r>
              <a:rPr lang="it-IT" sz="12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Acquisto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inoltrati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da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Mediaset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CE0AB39-3BEF-0909-CB1C-BA563DB2A9C4}"/>
              </a:ext>
            </a:extLst>
          </p:cNvPr>
          <p:cNvCxnSpPr>
            <a:cxnSpLocks/>
            <a:stCxn id="35" idx="3"/>
          </p:cNvCxnSpPr>
          <p:nvPr/>
        </p:nvCxnSpPr>
        <p:spPr>
          <a:xfrm flipV="1">
            <a:off x="2945362" y="4758495"/>
            <a:ext cx="2912513" cy="229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95E0609-6E0A-BF2B-80FE-9A1229F7B463}"/>
              </a:ext>
            </a:extLst>
          </p:cNvPr>
          <p:cNvSpPr/>
          <p:nvPr/>
        </p:nvSpPr>
        <p:spPr>
          <a:xfrm>
            <a:off x="5857876" y="4666265"/>
            <a:ext cx="2107234" cy="18446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51405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4CDFA-8240-71FC-DB14-5FCF02FA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3D2A03A6-F97B-DBA9-7BC1-D5D38C54A84B}"/>
              </a:ext>
            </a:extLst>
          </p:cNvPr>
          <p:cNvSpPr txBox="1"/>
          <p:nvPr/>
        </p:nvSpPr>
        <p:spPr>
          <a:xfrm>
            <a:off x="443310" y="598838"/>
            <a:ext cx="11453222" cy="10034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Sezione DATI IDENTIFICATIVI E VALUTA</a:t>
            </a:r>
          </a:p>
          <a:p>
            <a:pPr defTabSz="825500" hangingPunct="0">
              <a:lnSpc>
                <a:spcPct val="150000"/>
              </a:lnSpc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In questa sezione, viene richiesto di indicare i riferimenti fiscali della Società / Persona fisica. L’obbligatorietà dei campi varia in funzione 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della natura del richiedente.</a:t>
            </a:r>
            <a:endParaRPr kumimoji="0" lang="es-ES" sz="1400" b="0" i="0" u="none" strike="noStrike" kern="1200" cap="none" spc="0" normalizeH="0" baseline="0" noProof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F2CC3B-7857-ABCE-599E-8A368520B0D2}"/>
              </a:ext>
            </a:extLst>
          </p:cNvPr>
          <p:cNvSpPr txBox="1"/>
          <p:nvPr/>
        </p:nvSpPr>
        <p:spPr>
          <a:xfrm>
            <a:off x="443310" y="3498581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Sezione DATI PERSONA DI CONTATTO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Da compilare con i tuoi dati personali / aziendali, che verranno utilizzati per generare l’utenza di sistema.</a:t>
            </a:r>
          </a:p>
        </p:txBody>
      </p:sp>
      <p:sp>
        <p:nvSpPr>
          <p:cNvPr id="15" name="Segnaposto numero diapositiva 1">
            <a:extLst>
              <a:ext uri="{FF2B5EF4-FFF2-40B4-BE49-F238E27FC236}">
                <a16:creationId xmlns:a16="http://schemas.microsoft.com/office/drawing/2014/main" id="{3A1906F1-B757-738C-A339-C0E19D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B97F3F-A21D-0C82-549D-1E5E50219E7C}"/>
              </a:ext>
            </a:extLst>
          </p:cNvPr>
          <p:cNvGrpSpPr/>
          <p:nvPr/>
        </p:nvGrpSpPr>
        <p:grpSpPr>
          <a:xfrm>
            <a:off x="2361152" y="2028980"/>
            <a:ext cx="7461759" cy="1441249"/>
            <a:chOff x="2608833" y="1731459"/>
            <a:chExt cx="7461759" cy="144124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CF1A294-454B-2F5F-08BC-EE6AC8D27E71}"/>
                </a:ext>
              </a:extLst>
            </p:cNvPr>
            <p:cNvGrpSpPr/>
            <p:nvPr/>
          </p:nvGrpSpPr>
          <p:grpSpPr>
            <a:xfrm>
              <a:off x="6509004" y="1731459"/>
              <a:ext cx="3561588" cy="1441249"/>
              <a:chOff x="6509004" y="1731459"/>
              <a:chExt cx="3561588" cy="1441249"/>
            </a:xfrm>
          </p:grpSpPr>
          <p:pic>
            <p:nvPicPr>
              <p:cNvPr id="9" name="Google Shape;336;p11">
                <a:extLst>
                  <a:ext uri="{FF2B5EF4-FFF2-40B4-BE49-F238E27FC236}">
                    <a16:creationId xmlns:a16="http://schemas.microsoft.com/office/drawing/2014/main" id="{CEA47CA5-3AE9-569D-1112-8207E3AD182C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6509004" y="1990084"/>
                <a:ext cx="3561588" cy="118262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sp>
            <p:nvSpPr>
              <p:cNvPr id="18" name="Google Shape;308;p11">
                <a:extLst>
                  <a:ext uri="{FF2B5EF4-FFF2-40B4-BE49-F238E27FC236}">
                    <a16:creationId xmlns:a16="http://schemas.microsoft.com/office/drawing/2014/main" id="{A057980C-CA4A-ACEC-5D0B-1502FC9F091D}"/>
                  </a:ext>
                </a:extLst>
              </p:cNvPr>
              <p:cNvSpPr txBox="1"/>
              <p:nvPr/>
            </p:nvSpPr>
            <p:spPr>
              <a:xfrm>
                <a:off x="7702087" y="1731459"/>
                <a:ext cx="2179163" cy="228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3325" rIns="0" bIns="0" anchor="ctr" anchorCtr="0">
                <a:spAutoFit/>
              </a:bodyPr>
              <a:lstStyle/>
              <a:p>
                <a:pPr marL="1270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 dirty="0">
                    <a:latin typeface="Calibri"/>
                    <a:ea typeface="Calibri"/>
                    <a:cs typeface="Calibri"/>
                    <a:sym typeface="Calibri"/>
                  </a:rPr>
                  <a:t>Persona </a:t>
                </a:r>
                <a:r>
                  <a:rPr lang="en-US" sz="1400" b="1" i="1" dirty="0" err="1">
                    <a:latin typeface="Calibri"/>
                    <a:ea typeface="Calibri"/>
                    <a:cs typeface="Calibri"/>
                    <a:sym typeface="Calibri"/>
                  </a:rPr>
                  <a:t>Fisica</a:t>
                </a:r>
                <a:r>
                  <a:rPr lang="en-US" sz="1400" b="1" i="1" dirty="0">
                    <a:latin typeface="Calibri"/>
                    <a:ea typeface="Calibri"/>
                    <a:cs typeface="Calibri"/>
                    <a:sym typeface="Calibri"/>
                  </a:rPr>
                  <a:t> (Caso Italia)</a:t>
                </a:r>
                <a:endParaRPr sz="14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53261E1-A9CA-36C5-F664-B287540574AD}"/>
                </a:ext>
              </a:extLst>
            </p:cNvPr>
            <p:cNvGrpSpPr/>
            <p:nvPr/>
          </p:nvGrpSpPr>
          <p:grpSpPr>
            <a:xfrm>
              <a:off x="2608833" y="1731459"/>
              <a:ext cx="3649123" cy="1380036"/>
              <a:chOff x="2608833" y="1731459"/>
              <a:chExt cx="3649123" cy="1380036"/>
            </a:xfrm>
          </p:grpSpPr>
          <p:pic>
            <p:nvPicPr>
              <p:cNvPr id="8" name="Google Shape;335;p11">
                <a:extLst>
                  <a:ext uri="{FF2B5EF4-FFF2-40B4-BE49-F238E27FC236}">
                    <a16:creationId xmlns:a16="http://schemas.microsoft.com/office/drawing/2014/main" id="{C101A8FD-902C-3347-A8CD-C599876B6338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2608833" y="2068288"/>
                <a:ext cx="2921114" cy="104320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</p:pic>
          <p:sp>
            <p:nvSpPr>
              <p:cNvPr id="19" name="Google Shape;308;p11">
                <a:extLst>
                  <a:ext uri="{FF2B5EF4-FFF2-40B4-BE49-F238E27FC236}">
                    <a16:creationId xmlns:a16="http://schemas.microsoft.com/office/drawing/2014/main" id="{A2FA7C02-AF33-1774-00BE-0E5BD0D4CDE3}"/>
                  </a:ext>
                </a:extLst>
              </p:cNvPr>
              <p:cNvSpPr txBox="1"/>
              <p:nvPr/>
            </p:nvSpPr>
            <p:spPr>
              <a:xfrm>
                <a:off x="3602035" y="1731459"/>
                <a:ext cx="2655921" cy="2288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3325" rIns="0" bIns="0" anchor="ctr" anchorCtr="0">
                <a:spAutoFit/>
              </a:bodyPr>
              <a:lstStyle/>
              <a:p>
                <a:pPr marL="1270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 i="1" dirty="0">
                    <a:latin typeface="Calibri"/>
                    <a:ea typeface="Calibri"/>
                    <a:cs typeface="Calibri"/>
                    <a:sym typeface="Calibri"/>
                  </a:rPr>
                  <a:t>Persona Giuridica (Caso Italia)</a:t>
                </a:r>
                <a:endParaRPr sz="1400" b="1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776E008-50AF-87D3-D5CA-D7CC48A94614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Società e Contatto (2/4)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17" name="object 3">
            <a:extLst>
              <a:ext uri="{FF2B5EF4-FFF2-40B4-BE49-F238E27FC236}">
                <a16:creationId xmlns:a16="http://schemas.microsoft.com/office/drawing/2014/main" id="{DD50E0DA-20F9-4E32-668B-A2883BDEBA5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82314" y="4192268"/>
            <a:ext cx="2624805" cy="222611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546B25B-12BA-9175-C41B-95383D2043FE}"/>
              </a:ext>
            </a:extLst>
          </p:cNvPr>
          <p:cNvSpPr/>
          <p:nvPr/>
        </p:nvSpPr>
        <p:spPr>
          <a:xfrm>
            <a:off x="683566" y="4557445"/>
            <a:ext cx="2261796" cy="86177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109855">
              <a:lnSpc>
                <a:spcPct val="100000"/>
              </a:lnSpc>
              <a:spcBef>
                <a:spcPts val="305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Campo non editabile dall’utente</a:t>
            </a:r>
          </a:p>
          <a:p>
            <a:pPr marL="90805" marR="109855">
              <a:lnSpc>
                <a:spcPct val="100000"/>
              </a:lnSpc>
              <a:spcBef>
                <a:spcPts val="305"/>
              </a:spcBef>
            </a:pP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Questo campo viene compilato dal sistema al salvataggio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40ED071-8699-8D24-E3F2-BE25ED004EF6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2945362" y="4988332"/>
            <a:ext cx="1954442" cy="100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D4F8AE-6CBA-B293-3F7A-38C052C10AC8}"/>
              </a:ext>
            </a:extLst>
          </p:cNvPr>
          <p:cNvSpPr/>
          <p:nvPr/>
        </p:nvSpPr>
        <p:spPr>
          <a:xfrm>
            <a:off x="4899804" y="4988332"/>
            <a:ext cx="2471251" cy="19236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8093866-AAC6-0114-13C7-EABE3D2341AD}"/>
              </a:ext>
            </a:extLst>
          </p:cNvPr>
          <p:cNvSpPr/>
          <p:nvPr/>
        </p:nvSpPr>
        <p:spPr>
          <a:xfrm>
            <a:off x="8235803" y="4400362"/>
            <a:ext cx="2261796" cy="10079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708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Inserisci</a:t>
            </a:r>
            <a:r>
              <a:rPr lang="it-IT" sz="12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l’indirizzo</a:t>
            </a:r>
            <a:r>
              <a:rPr lang="it-IT" sz="12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e-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mail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lavoro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(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se</a:t>
            </a:r>
            <a:r>
              <a:rPr lang="it-IT" sz="1200" b="1" i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professionista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)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lang="it-IT" sz="12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aziendale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(</a:t>
            </a:r>
            <a:r>
              <a:rPr lang="it-IT" sz="1200" b="1" i="1" spc="-25" dirty="0">
                <a:solidFill>
                  <a:srgbClr val="1D1D1B"/>
                </a:solidFill>
                <a:latin typeface="Calibri"/>
                <a:cs typeface="Calibri"/>
              </a:rPr>
              <a:t>se </a:t>
            </a:r>
            <a:r>
              <a:rPr lang="it-IT" sz="1200" b="1" i="1" spc="-10" dirty="0">
                <a:solidFill>
                  <a:srgbClr val="1D1D1B"/>
                </a:solidFill>
                <a:latin typeface="Calibri"/>
                <a:cs typeface="Calibri"/>
              </a:rPr>
              <a:t>richiedente</a:t>
            </a:r>
            <a:r>
              <a:rPr lang="it-IT" sz="1200" b="1" i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i="1" dirty="0">
                <a:solidFill>
                  <a:srgbClr val="1D1D1B"/>
                </a:solidFill>
                <a:latin typeface="Calibri"/>
                <a:cs typeface="Calibri"/>
              </a:rPr>
              <a:t>per una</a:t>
            </a:r>
            <a:r>
              <a:rPr lang="it-IT" sz="1200" b="1" i="1" spc="-10" dirty="0">
                <a:solidFill>
                  <a:srgbClr val="1D1D1B"/>
                </a:solidFill>
                <a:latin typeface="Calibri"/>
                <a:cs typeface="Calibri"/>
              </a:rPr>
              <a:t> Società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)</a:t>
            </a:r>
            <a:endParaRPr lang="it-IT" sz="1200" b="1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AD8A7D4-BE12-4747-2A0A-C7A2237AA50D}"/>
              </a:ext>
            </a:extLst>
          </p:cNvPr>
          <p:cNvCxnSpPr>
            <a:cxnSpLocks/>
            <a:stCxn id="28" idx="1"/>
            <a:endCxn id="30" idx="3"/>
          </p:cNvCxnSpPr>
          <p:nvPr/>
        </p:nvCxnSpPr>
        <p:spPr>
          <a:xfrm flipH="1">
            <a:off x="7371055" y="4904346"/>
            <a:ext cx="864748" cy="398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CB414FC-6AAC-3693-3EA7-60D3A7C7AEC8}"/>
              </a:ext>
            </a:extLst>
          </p:cNvPr>
          <p:cNvSpPr/>
          <p:nvPr/>
        </p:nvSpPr>
        <p:spPr>
          <a:xfrm>
            <a:off x="4622800" y="5206628"/>
            <a:ext cx="2748255" cy="19236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915880A-1CAE-FF14-4A0C-DC84A4816EB7}"/>
              </a:ext>
            </a:extLst>
          </p:cNvPr>
          <p:cNvSpPr/>
          <p:nvPr/>
        </p:nvSpPr>
        <p:spPr>
          <a:xfrm>
            <a:off x="683566" y="5562429"/>
            <a:ext cx="2261796" cy="8233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Inserisci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ragione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sociale</a:t>
            </a:r>
            <a:r>
              <a:rPr lang="it-IT" sz="12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dell’azienda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 o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il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Cognome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(se</a:t>
            </a:r>
            <a:r>
              <a:rPr lang="it-IT" sz="12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Persona</a:t>
            </a:r>
            <a:r>
              <a:rPr lang="it-IT" sz="12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Fisica)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4E79BB8-843F-6D9B-6966-361F3D2C8996}"/>
              </a:ext>
            </a:extLst>
          </p:cNvPr>
          <p:cNvCxnSpPr>
            <a:cxnSpLocks/>
            <a:stCxn id="35" idx="3"/>
          </p:cNvCxnSpPr>
          <p:nvPr/>
        </p:nvCxnSpPr>
        <p:spPr>
          <a:xfrm>
            <a:off x="2945362" y="5974080"/>
            <a:ext cx="1954442" cy="168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2D27C4F-9656-025D-C7B4-57CBB404289B}"/>
              </a:ext>
            </a:extLst>
          </p:cNvPr>
          <p:cNvSpPr/>
          <p:nvPr/>
        </p:nvSpPr>
        <p:spPr>
          <a:xfrm>
            <a:off x="4902761" y="6045962"/>
            <a:ext cx="2471251" cy="19236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7305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95016-B3AF-73D1-5F2C-B10FF6485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2717AC77-E1AD-28C5-DC5F-54E32D016018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Informazioni di aiuto alla compilazione:</a:t>
            </a:r>
          </a:p>
        </p:txBody>
      </p:sp>
      <p:sp>
        <p:nvSpPr>
          <p:cNvPr id="4" name="CasellaDiTesto 2">
            <a:extLst>
              <a:ext uri="{FF2B5EF4-FFF2-40B4-BE49-F238E27FC236}">
                <a16:creationId xmlns:a16="http://schemas.microsoft.com/office/drawing/2014/main" id="{C6121FBB-C046-F5C1-8DA8-25C214790F6B}"/>
              </a:ext>
            </a:extLst>
          </p:cNvPr>
          <p:cNvSpPr txBox="1"/>
          <p:nvPr/>
        </p:nvSpPr>
        <p:spPr>
          <a:xfrm>
            <a:off x="454384" y="2993832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Compilazione campi data:</a:t>
            </a:r>
          </a:p>
        </p:txBody>
      </p:sp>
      <p:sp>
        <p:nvSpPr>
          <p:cNvPr id="16" name="Segnaposto numero diapositiva 1">
            <a:extLst>
              <a:ext uri="{FF2B5EF4-FFF2-40B4-BE49-F238E27FC236}">
                <a16:creationId xmlns:a16="http://schemas.microsoft.com/office/drawing/2014/main" id="{0D27D598-ECE2-0D74-2800-C0772205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19EC91-0FE5-67C7-86F5-9D32496C4C58}"/>
              </a:ext>
            </a:extLst>
          </p:cNvPr>
          <p:cNvGrpSpPr/>
          <p:nvPr/>
        </p:nvGrpSpPr>
        <p:grpSpPr>
          <a:xfrm>
            <a:off x="443310" y="3518564"/>
            <a:ext cx="10956132" cy="1823280"/>
            <a:chOff x="-3968" y="4083449"/>
            <a:chExt cx="12192000" cy="210567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E83018A-D139-3BD1-0190-BE66F929E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968" y="4083449"/>
              <a:ext cx="12192000" cy="2105671"/>
            </a:xfrm>
            <a:prstGeom prst="rect">
              <a:avLst/>
            </a:prstGeom>
          </p:spPr>
        </p:pic>
        <p:sp>
          <p:nvSpPr>
            <p:cNvPr id="10" name="Google Shape;371;p12">
              <a:extLst>
                <a:ext uri="{FF2B5EF4-FFF2-40B4-BE49-F238E27FC236}">
                  <a16:creationId xmlns:a16="http://schemas.microsoft.com/office/drawing/2014/main" id="{D6DB8252-1ABE-6EFE-4418-E7D8FF1EACC4}"/>
                </a:ext>
              </a:extLst>
            </p:cNvPr>
            <p:cNvSpPr txBox="1"/>
            <p:nvPr/>
          </p:nvSpPr>
          <p:spPr>
            <a:xfrm>
              <a:off x="9398981" y="5085087"/>
              <a:ext cx="1218653" cy="5383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34925" rIns="0" bIns="0" anchor="t" anchorCtr="0">
              <a:spAutoFit/>
            </a:bodyPr>
            <a:lstStyle/>
            <a:p>
              <a:pPr marL="9271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dirty="0">
                  <a:latin typeface="Calibri"/>
                  <a:ea typeface="Calibri"/>
                  <a:cs typeface="Calibri"/>
                  <a:sym typeface="Calibri"/>
                </a:rPr>
                <a:t>Data di nascita</a:t>
              </a:r>
              <a:endParaRPr sz="1400" b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61DD1C-AB3E-E180-0410-E19D130F117A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Società e Contatto (3/4)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FA3DDA8-831B-4FC4-BF8E-9D88B3DCD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4" y="1287840"/>
            <a:ext cx="10987779" cy="10592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5A4B180-B5DA-BD23-E4F8-0C98027D9ABF}"/>
              </a:ext>
            </a:extLst>
          </p:cNvPr>
          <p:cNvSpPr/>
          <p:nvPr/>
        </p:nvSpPr>
        <p:spPr>
          <a:xfrm>
            <a:off x="6356203" y="999039"/>
            <a:ext cx="2743534" cy="8233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710" marR="258445" algn="ctr">
              <a:lnSpc>
                <a:spcPct val="100000"/>
              </a:lnSpc>
              <a:spcBef>
                <a:spcPts val="295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Nella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parte</a:t>
            </a:r>
            <a:r>
              <a:rPr lang="it-IT" sz="1200" b="1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iniziale</a:t>
            </a:r>
            <a:r>
              <a:rPr lang="it-IT" sz="1200" b="1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b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ogni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cartella</a:t>
            </a:r>
            <a:r>
              <a:rPr lang="it-IT" sz="1200" b="1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è</a:t>
            </a:r>
            <a:r>
              <a:rPr lang="it-IT" sz="1200" b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presente un’indicazione</a:t>
            </a:r>
            <a:r>
              <a:rPr lang="it-IT" sz="1200" b="1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su</a:t>
            </a:r>
            <a:r>
              <a:rPr lang="it-IT" sz="1200" b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come</a:t>
            </a:r>
            <a:r>
              <a:rPr lang="it-IT" sz="1200" b="1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compilare</a:t>
            </a:r>
            <a:r>
              <a:rPr lang="it-IT" sz="1200" b="1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lang="it-IT" sz="1200" b="1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dati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72149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5A480-0301-3BD6-D279-0B9C9748D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4C7C6F89-4437-A09D-AE47-1739F68DEF24}"/>
              </a:ext>
            </a:extLst>
          </p:cNvPr>
          <p:cNvSpPr txBox="1"/>
          <p:nvPr/>
        </p:nvSpPr>
        <p:spPr>
          <a:xfrm>
            <a:off x="443310" y="761509"/>
            <a:ext cx="11453222" cy="5337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Informazioni di aiuto alla compilazione: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1. Salvataggio dei dati e passaggio al tab successivo:</a:t>
            </a:r>
          </a:p>
        </p:txBody>
      </p:sp>
      <p:sp>
        <p:nvSpPr>
          <p:cNvPr id="4" name="CasellaDiTesto 2">
            <a:extLst>
              <a:ext uri="{FF2B5EF4-FFF2-40B4-BE49-F238E27FC236}">
                <a16:creationId xmlns:a16="http://schemas.microsoft.com/office/drawing/2014/main" id="{0675568B-F720-C5E1-C612-60E338CC1AA4}"/>
              </a:ext>
            </a:extLst>
          </p:cNvPr>
          <p:cNvSpPr txBox="1"/>
          <p:nvPr/>
        </p:nvSpPr>
        <p:spPr>
          <a:xfrm>
            <a:off x="425295" y="3011369"/>
            <a:ext cx="3923817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2. Messaggi di mancata compilazione / errore:</a:t>
            </a:r>
          </a:p>
        </p:txBody>
      </p:sp>
      <p:sp>
        <p:nvSpPr>
          <p:cNvPr id="12" name="CasellaDiTesto 2">
            <a:extLst>
              <a:ext uri="{FF2B5EF4-FFF2-40B4-BE49-F238E27FC236}">
                <a16:creationId xmlns:a16="http://schemas.microsoft.com/office/drawing/2014/main" id="{8E02372E-06EB-3605-7FC4-3D93FFD78278}"/>
              </a:ext>
            </a:extLst>
          </p:cNvPr>
          <p:cNvSpPr txBox="1"/>
          <p:nvPr/>
        </p:nvSpPr>
        <p:spPr>
          <a:xfrm>
            <a:off x="360245" y="5063255"/>
            <a:ext cx="3119555" cy="4558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3. Legenda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colori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dei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tab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54845B-EDCC-9457-4807-E37F0F8D60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5614" b="38539"/>
          <a:stretch>
            <a:fillRect/>
          </a:stretch>
        </p:blipFill>
        <p:spPr>
          <a:xfrm>
            <a:off x="-18288" y="1825100"/>
            <a:ext cx="2916357" cy="9857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68C1D7-8AD3-05C1-70E6-B721CBCBF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4" y="5519148"/>
            <a:ext cx="10448115" cy="983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009D77-EE14-55AC-FEF7-5F2E613D8F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66" t="-1167" r="54172" b="1167"/>
          <a:stretch>
            <a:fillRect/>
          </a:stretch>
        </p:blipFill>
        <p:spPr>
          <a:xfrm>
            <a:off x="333879" y="3384994"/>
            <a:ext cx="4786837" cy="1690058"/>
          </a:xfrm>
          <a:prstGeom prst="rect">
            <a:avLst/>
          </a:prstGeom>
        </p:spPr>
      </p:pic>
      <p:sp>
        <p:nvSpPr>
          <p:cNvPr id="27" name="Segnaposto numero diapositiva 1">
            <a:extLst>
              <a:ext uri="{FF2B5EF4-FFF2-40B4-BE49-F238E27FC236}">
                <a16:creationId xmlns:a16="http://schemas.microsoft.com/office/drawing/2014/main" id="{3720E86F-9B57-5727-4C03-E76242AC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5EB100-2A37-AF38-3516-F3D6571EF986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Società e Contatto (4/4)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7B8C14-1991-51D8-8070-30DAD0FA8A2B}"/>
              </a:ext>
            </a:extLst>
          </p:cNvPr>
          <p:cNvSpPr/>
          <p:nvPr/>
        </p:nvSpPr>
        <p:spPr>
          <a:xfrm>
            <a:off x="3989818" y="1987571"/>
            <a:ext cx="2261796" cy="8233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708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Clicca sul pulsante «SALVA &amp; PROSEGUI» per salvare e passare al tab successivo</a:t>
            </a:r>
            <a:endParaRPr lang="it-IT" sz="1200" b="1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AC97953-D204-6564-0493-6A7A45E2931F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2820635" y="2399222"/>
            <a:ext cx="11691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E66F62D-A83A-0436-84B3-91F80729BFBA}"/>
              </a:ext>
            </a:extLst>
          </p:cNvPr>
          <p:cNvSpPr/>
          <p:nvPr/>
        </p:nvSpPr>
        <p:spPr>
          <a:xfrm>
            <a:off x="6251614" y="3814620"/>
            <a:ext cx="2261796" cy="119263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710" marR="180975">
              <a:lnSpc>
                <a:spcPct val="100000"/>
              </a:lnSpc>
              <a:spcBef>
                <a:spcPts val="300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Mancata</a:t>
            </a:r>
            <a:r>
              <a:rPr lang="it-IT" sz="1200" b="1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lang="it-IT" sz="1200" b="1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errata</a:t>
            </a:r>
            <a:r>
              <a:rPr lang="it-IT" sz="1200" b="1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compilazione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b="1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un</a:t>
            </a:r>
            <a:r>
              <a:rPr lang="it-IT" sz="1200" b="1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b="1" spc="-10" dirty="0">
                <a:solidFill>
                  <a:srgbClr val="1D1D1B"/>
                </a:solidFill>
                <a:latin typeface="Calibri"/>
                <a:cs typeface="Calibri"/>
              </a:rPr>
              <a:t>campo</a:t>
            </a:r>
            <a:endParaRPr lang="it-IT" sz="1200" dirty="0">
              <a:latin typeface="Calibri"/>
              <a:cs typeface="Calibri"/>
            </a:endParaRPr>
          </a:p>
          <a:p>
            <a:pPr marL="92710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lang="it-IT" sz="12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campo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viene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evidenziato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endParaRPr lang="it-IT" sz="1200" dirty="0">
              <a:latin typeface="Calibri"/>
              <a:cs typeface="Calibri"/>
            </a:endParaRPr>
          </a:p>
          <a:p>
            <a:pPr marL="92710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rosso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lang="it-IT" sz="12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appare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un’icona</a:t>
            </a:r>
            <a:r>
              <a:rPr lang="it-IT" sz="12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lang="it-IT" sz="12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avviso</a:t>
            </a:r>
            <a:endParaRPr lang="it-IT" sz="1200" dirty="0">
              <a:latin typeface="Calibri"/>
              <a:cs typeface="Calibri"/>
            </a:endParaRPr>
          </a:p>
          <a:p>
            <a:pPr marL="92710">
              <a:lnSpc>
                <a:spcPct val="100000"/>
              </a:lnSpc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alto</a:t>
            </a:r>
            <a:r>
              <a:rPr lang="it-IT" sz="12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a</a:t>
            </a:r>
            <a:r>
              <a:rPr lang="it-IT" sz="1200" spc="-10" dirty="0">
                <a:solidFill>
                  <a:srgbClr val="1D1D1B"/>
                </a:solidFill>
                <a:latin typeface="Calibri"/>
                <a:cs typeface="Calibri"/>
              </a:rPr>
              <a:t> destra</a:t>
            </a:r>
            <a:endParaRPr lang="it-IT" sz="1200" dirty="0">
              <a:latin typeface="Calibri"/>
              <a:cs typeface="Calibri"/>
            </a:endParaRPr>
          </a:p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7318330-E712-C1BB-75B5-91D23A4CAF17}"/>
              </a:ext>
            </a:extLst>
          </p:cNvPr>
          <p:cNvCxnSpPr>
            <a:cxnSpLocks/>
          </p:cNvCxnSpPr>
          <p:nvPr/>
        </p:nvCxnSpPr>
        <p:spPr>
          <a:xfrm flipH="1">
            <a:off x="5120716" y="4419563"/>
            <a:ext cx="1105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252841B-4160-8929-BDB4-96791F8EEF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25" t="15258" r="8533" b="15000"/>
          <a:stretch>
            <a:fillRect/>
          </a:stretch>
        </p:blipFill>
        <p:spPr>
          <a:xfrm>
            <a:off x="7102310" y="1973723"/>
            <a:ext cx="4009424" cy="8233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9642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3D8AE-A23B-A0C7-0730-054911587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F28DF388-0D2F-EF11-E461-D79581C6C797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All’interno del tab CONTATTI DEL FORNITORE</a:t>
            </a: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il fornitore può aggiungere altri contatti oltre a quello principale già</a:t>
            </a:r>
          </a:p>
          <a:p>
            <a:pPr defTabSz="825500" hangingPunct="0">
              <a:lnSpc>
                <a:spcPct val="150000"/>
              </a:lnSpc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inserito </a:t>
            </a:r>
            <a:r>
              <a:rPr lang="it-IT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nel tab SOCIETA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' E CONTATTO</a:t>
            </a:r>
            <a:endParaRPr lang="it-IT" sz="1400" b="0" i="0" u="none" strike="noStrike" kern="1200" cap="none" spc="0" normalizeH="0" baseline="0" noProof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400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18" name="Segnaposto numero diapositiva 1">
            <a:extLst>
              <a:ext uri="{FF2B5EF4-FFF2-40B4-BE49-F238E27FC236}">
                <a16:creationId xmlns:a16="http://schemas.microsoft.com/office/drawing/2014/main" id="{D1FE6818-4EEA-2A9C-E3D8-E64A0A6A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D4EB3D-5229-D6CA-C643-45A0601D2191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Contatti del fornitore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02D617-7DCE-6C03-0251-E346F92C3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464" y="1439946"/>
            <a:ext cx="10343072" cy="24786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E7B9FA-AE82-188C-D4FE-BE2AD6A35DBF}"/>
              </a:ext>
            </a:extLst>
          </p:cNvPr>
          <p:cNvSpPr/>
          <p:nvPr/>
        </p:nvSpPr>
        <p:spPr>
          <a:xfrm>
            <a:off x="206922" y="3530028"/>
            <a:ext cx="2261796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Clicca sul pulsante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«NUOVO CONTATTO»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aggiungere un ulteriore utente al sistema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5C5D64-4371-60F1-3BCB-7386773CC022}"/>
              </a:ext>
            </a:extLst>
          </p:cNvPr>
          <p:cNvCxnSpPr>
            <a:cxnSpLocks/>
            <a:stCxn id="8" idx="0"/>
            <a:endCxn id="12" idx="2"/>
          </p:cNvCxnSpPr>
          <p:nvPr/>
        </p:nvCxnSpPr>
        <p:spPr>
          <a:xfrm flipH="1" flipV="1">
            <a:off x="1299639" y="3081338"/>
            <a:ext cx="38181" cy="448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B768B4-06F5-412D-88AB-8BE0B4C8AD28}"/>
              </a:ext>
            </a:extLst>
          </p:cNvPr>
          <p:cNvSpPr/>
          <p:nvPr/>
        </p:nvSpPr>
        <p:spPr>
          <a:xfrm>
            <a:off x="924464" y="2838449"/>
            <a:ext cx="750349" cy="24288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8DBB8B2-E09E-A421-C1F4-31EED2D30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092" y="2959893"/>
            <a:ext cx="3828480" cy="29959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4CD0A5B-7BAE-E891-86C7-60654364EE9D}"/>
              </a:ext>
            </a:extLst>
          </p:cNvPr>
          <p:cNvSpPr/>
          <p:nvPr/>
        </p:nvSpPr>
        <p:spPr>
          <a:xfrm>
            <a:off x="8031604" y="4181535"/>
            <a:ext cx="2261796" cy="133113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Inserire le informazioni del nuovo utente e successivamente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Salva e Continua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oppure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Salva e Nuovo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aggiungere sequenzialmente un nuovo contatto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FEE7E86-3522-2ADE-A3D9-F3E7C5FCDE13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7739572" y="4678680"/>
            <a:ext cx="292032" cy="168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861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3CB0-AB06-058D-E09F-0A8512344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F596E6E-6704-6CA7-5D59-0F1C27CC45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24543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596E6E-6704-6CA7-5D59-0F1C27CC45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5C69B09E-AA78-D8D1-13F5-B707F3949B2F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366480AC-0B41-DBEB-BB1E-3CE560A8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6" name="Segnaposto numero diapositiva 1">
            <a:extLst>
              <a:ext uri="{FF2B5EF4-FFF2-40B4-BE49-F238E27FC236}">
                <a16:creationId xmlns:a16="http://schemas.microsoft.com/office/drawing/2014/main" id="{3825CF6C-BAA5-C3B4-E2D9-8FCF90C78398}"/>
              </a:ext>
            </a:extLst>
          </p:cNvPr>
          <p:cNvSpPr txBox="1">
            <a:spLocks/>
          </p:cNvSpPr>
          <p:nvPr/>
        </p:nvSpPr>
        <p:spPr>
          <a:xfrm>
            <a:off x="6193103" y="6614243"/>
            <a:ext cx="10265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>
              <a:defRPr lang="it-IT"/>
            </a:defPPr>
            <a:lvl1pPr marL="0" algn="ctr" defTabSz="228463" rtl="0" eaLnBrk="1" latinLnBrk="0" hangingPunct="1">
              <a:defRPr sz="1200" b="0" kern="120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36884D-CB4B-6703-4EE9-02B0C164574E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(1/5)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4E9D63-0B09-885D-7E38-D3D436905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076" y="1964746"/>
            <a:ext cx="10511075" cy="41044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24FB8B-BB97-5E82-3DA4-27DBE105D388}"/>
              </a:ext>
            </a:extLst>
          </p:cNvPr>
          <p:cNvSpPr/>
          <p:nvPr/>
        </p:nvSpPr>
        <p:spPr>
          <a:xfrm>
            <a:off x="1073150" y="3751021"/>
            <a:ext cx="596900" cy="28123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4B9A15-C2D2-6786-B7BC-449151024CCB}"/>
              </a:ext>
            </a:extLst>
          </p:cNvPr>
          <p:cNvSpPr/>
          <p:nvPr/>
        </p:nvSpPr>
        <p:spPr>
          <a:xfrm>
            <a:off x="1073150" y="4619825"/>
            <a:ext cx="1906347" cy="55399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1. 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Cliccare su «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Inserire Nuovo»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per aggiungere un nuovo certificato</a:t>
            </a:r>
            <a:endParaRPr kumimoji="0" lang="it-IT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C931E88-FE98-EAD1-8698-2E2719B08435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>
          <a:xfrm flipH="1" flipV="1">
            <a:off x="1371600" y="4032251"/>
            <a:ext cx="654724" cy="587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221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24744-EB9A-4494-F25C-BE8546ECA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3C34AD9-B1F5-7B30-5976-436343982EA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84" imgH="486" progId="TCLayout.ActiveDocument.1">
                  <p:embed/>
                </p:oleObj>
              </mc:Choice>
              <mc:Fallback>
                <p:oleObj name="think-cell Slide" r:id="rId3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F596E6E-6704-6CA7-5D59-0F1C27CC45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B9BF36A0-8DF0-ABE0-27A7-8A73801977DE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3D2DC5A9-8DB7-BCD2-2D38-C2C95EF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6" name="Segnaposto numero diapositiva 1">
            <a:extLst>
              <a:ext uri="{FF2B5EF4-FFF2-40B4-BE49-F238E27FC236}">
                <a16:creationId xmlns:a16="http://schemas.microsoft.com/office/drawing/2014/main" id="{8D1224E8-7E68-E0F2-68D7-BEAE71A60897}"/>
              </a:ext>
            </a:extLst>
          </p:cNvPr>
          <p:cNvSpPr txBox="1">
            <a:spLocks/>
          </p:cNvSpPr>
          <p:nvPr/>
        </p:nvSpPr>
        <p:spPr>
          <a:xfrm>
            <a:off x="6193103" y="6614243"/>
            <a:ext cx="10265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>
              <a:defRPr lang="it-IT"/>
            </a:defPPr>
            <a:lvl1pPr marL="0" algn="ctr" defTabSz="228463" rtl="0" eaLnBrk="1" latinLnBrk="0" hangingPunct="1">
              <a:defRPr sz="1200" b="0" kern="120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DCA18A-3DC5-C71F-4782-344B5759B918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(2/5)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C18FB4-D3FE-C52A-38A7-2EB4E4CE2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38" y="1933808"/>
            <a:ext cx="6287021" cy="43938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5559C95-7EEB-1B7D-3F8A-F8D3D106ED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5760" y="2463391"/>
            <a:ext cx="3339086" cy="32558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0334268-8E51-D264-E089-CE1EAD702518}"/>
              </a:ext>
            </a:extLst>
          </p:cNvPr>
          <p:cNvSpPr/>
          <p:nvPr/>
        </p:nvSpPr>
        <p:spPr>
          <a:xfrm>
            <a:off x="0" y="2600926"/>
            <a:ext cx="1748789" cy="592470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Muovere il mouse sul campo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Seleziona Certificato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23B376A-0317-6032-4FB4-0DA22710A856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1748789" y="2763936"/>
            <a:ext cx="375286" cy="133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F01F6DB-9643-8F62-DAA2-21320DB8F9FF}"/>
              </a:ext>
            </a:extLst>
          </p:cNvPr>
          <p:cNvSpPr/>
          <p:nvPr/>
        </p:nvSpPr>
        <p:spPr>
          <a:xfrm>
            <a:off x="2124076" y="2463392"/>
            <a:ext cx="4127538" cy="43707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DD39771-10B1-EFCE-AAC6-0103EEC540E2}"/>
              </a:ext>
            </a:extLst>
          </p:cNvPr>
          <p:cNvSpPr/>
          <p:nvPr/>
        </p:nvSpPr>
        <p:spPr>
          <a:xfrm>
            <a:off x="9931773" y="3341293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Selezionare il certificato da aggiungere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. (i certificati obbligatori sono segnalati da un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asterisco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)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4831E4-C52B-FC81-CBF7-BC51F221F565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9595667" y="3579272"/>
            <a:ext cx="336106" cy="335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7A6935C-882F-5F91-98B4-2983CE86BDE4}"/>
              </a:ext>
            </a:extLst>
          </p:cNvPr>
          <p:cNvSpPr/>
          <p:nvPr/>
        </p:nvSpPr>
        <p:spPr>
          <a:xfrm>
            <a:off x="6295760" y="3429000"/>
            <a:ext cx="3284959" cy="300544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44398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9509C-D911-DFE0-9E5E-2005DBC10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9DDD44D-90E4-3818-3723-0D56D71B4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9" y="1860066"/>
            <a:ext cx="6355149" cy="4467570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7701BDA-C5C4-0E93-0A23-6E3F79F7998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84" imgH="486" progId="TCLayout.ActiveDocument.1">
                  <p:embed/>
                </p:oleObj>
              </mc:Choice>
              <mc:Fallback>
                <p:oleObj name="think-cell Slide" r:id="rId4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3C34AD9-B1F5-7B30-5976-436343982E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AC70FF80-728C-8A6B-63FD-A50E1A8466A8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9A9C6459-54FF-206B-0BA3-E5389D395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6" name="Segnaposto numero diapositiva 1">
            <a:extLst>
              <a:ext uri="{FF2B5EF4-FFF2-40B4-BE49-F238E27FC236}">
                <a16:creationId xmlns:a16="http://schemas.microsoft.com/office/drawing/2014/main" id="{373667A0-CC07-A5F0-A6FA-EB4CE8ACB92F}"/>
              </a:ext>
            </a:extLst>
          </p:cNvPr>
          <p:cNvSpPr txBox="1">
            <a:spLocks/>
          </p:cNvSpPr>
          <p:nvPr/>
        </p:nvSpPr>
        <p:spPr>
          <a:xfrm>
            <a:off x="6193103" y="6614243"/>
            <a:ext cx="10265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>
              <a:defRPr lang="it-IT"/>
            </a:defPPr>
            <a:lvl1pPr marL="0" algn="ctr" defTabSz="228463" rtl="0" eaLnBrk="1" latinLnBrk="0" hangingPunct="1">
              <a:defRPr sz="1200" b="0" kern="120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2476-C7DF-1C30-B0DA-AD2ADF371074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(3/5)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4DBD05-7F0A-14FC-A050-7964E79A11A9}"/>
              </a:ext>
            </a:extLst>
          </p:cNvPr>
          <p:cNvSpPr/>
          <p:nvPr/>
        </p:nvSpPr>
        <p:spPr>
          <a:xfrm>
            <a:off x="6719990" y="3246988"/>
            <a:ext cx="1748789" cy="22313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000" dirty="0">
                <a:solidFill>
                  <a:srgbClr val="1D1D1B"/>
                </a:solidFill>
                <a:latin typeface="Calibri"/>
                <a:cs typeface="Calibri"/>
              </a:rPr>
              <a:t>1.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Cliccare sull’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icona</a:t>
            </a:r>
            <a:endParaRPr lang="it-IT" sz="1200" b="1" dirty="0">
              <a:latin typeface="Calibri"/>
              <a:cs typeface="Calibri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B08EDFF-74BC-2996-4536-275402F37209}"/>
              </a:ext>
            </a:extLst>
          </p:cNvPr>
          <p:cNvCxnSpPr>
            <a:cxnSpLocks/>
            <a:stCxn id="21" idx="1"/>
            <a:endCxn id="23" idx="0"/>
          </p:cNvCxnSpPr>
          <p:nvPr/>
        </p:nvCxnSpPr>
        <p:spPr>
          <a:xfrm flipH="1">
            <a:off x="6356068" y="3358557"/>
            <a:ext cx="363922" cy="383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2B32074-03D8-55A7-59E2-D651AC760B3D}"/>
              </a:ext>
            </a:extLst>
          </p:cNvPr>
          <p:cNvSpPr/>
          <p:nvPr/>
        </p:nvSpPr>
        <p:spPr>
          <a:xfrm>
            <a:off x="6193103" y="3742451"/>
            <a:ext cx="325930" cy="218535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BB9E9F9-ECF6-04B1-ED62-703FE6F85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6746" y="1955439"/>
            <a:ext cx="1969420" cy="2114813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05EAA16-F3C5-4E2E-02AD-83CD42828D5B}"/>
              </a:ext>
            </a:extLst>
          </p:cNvPr>
          <p:cNvSpPr/>
          <p:nvPr/>
        </p:nvSpPr>
        <p:spPr>
          <a:xfrm>
            <a:off x="9136746" y="4691098"/>
            <a:ext cx="1748789" cy="592470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Inserire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la data di scadenza del certificato</a:t>
            </a:r>
            <a:endParaRPr lang="it-IT" sz="1200" b="1" dirty="0">
              <a:latin typeface="Calibri"/>
              <a:cs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8C8451D-C963-34A5-90EF-E85B0A3C2B8D}"/>
              </a:ext>
            </a:extLst>
          </p:cNvPr>
          <p:cNvCxnSpPr>
            <a:cxnSpLocks/>
          </p:cNvCxnSpPr>
          <p:nvPr/>
        </p:nvCxnSpPr>
        <p:spPr>
          <a:xfrm flipV="1">
            <a:off x="10005244" y="4070252"/>
            <a:ext cx="116212" cy="743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855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BA9CF-440B-BA1C-B74A-97A2D2009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4149B6-4CAD-C92B-621A-B83819666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9" y="1860066"/>
            <a:ext cx="6355149" cy="4467570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D1459D0-3306-26CA-5E5B-6DCD1615F4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84" imgH="486" progId="TCLayout.ActiveDocument.1">
                  <p:embed/>
                </p:oleObj>
              </mc:Choice>
              <mc:Fallback>
                <p:oleObj name="think-cell Slide" r:id="rId4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701BDA-C5C4-0E93-0A23-6E3F79F799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8557B1C1-51AF-4A7C-A6C6-365013C1A353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8962C1AF-8E80-C6E3-8BF7-6910EAE3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6" name="Segnaposto numero diapositiva 1">
            <a:extLst>
              <a:ext uri="{FF2B5EF4-FFF2-40B4-BE49-F238E27FC236}">
                <a16:creationId xmlns:a16="http://schemas.microsoft.com/office/drawing/2014/main" id="{6145A384-A973-B6D1-FD45-34656E1E4A73}"/>
              </a:ext>
            </a:extLst>
          </p:cNvPr>
          <p:cNvSpPr txBox="1">
            <a:spLocks/>
          </p:cNvSpPr>
          <p:nvPr/>
        </p:nvSpPr>
        <p:spPr>
          <a:xfrm>
            <a:off x="6193103" y="6614243"/>
            <a:ext cx="10265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>
              <a:defRPr lang="it-IT"/>
            </a:defPPr>
            <a:lvl1pPr marL="0" algn="ctr" defTabSz="228463" rtl="0" eaLnBrk="1" latinLnBrk="0" hangingPunct="1">
              <a:defRPr sz="1200" b="0" kern="120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3C07E2-227D-99EC-DD80-0BEEFB42FFDD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(3/5)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5521EA-F37D-FB05-4BF1-AC016327A700}"/>
              </a:ext>
            </a:extLst>
          </p:cNvPr>
          <p:cNvSpPr/>
          <p:nvPr/>
        </p:nvSpPr>
        <p:spPr>
          <a:xfrm>
            <a:off x="5823355" y="3317431"/>
            <a:ext cx="1748789" cy="22313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Cliccare sull’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icona</a:t>
            </a:r>
            <a:endParaRPr lang="it-IT" sz="1200" b="1" dirty="0">
              <a:latin typeface="Calibri"/>
              <a:cs typeface="Calibri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C652E22-3231-C7AD-03AA-5B158BDAE6AD}"/>
              </a:ext>
            </a:extLst>
          </p:cNvPr>
          <p:cNvCxnSpPr>
            <a:cxnSpLocks/>
            <a:stCxn id="11" idx="1"/>
            <a:endCxn id="14" idx="3"/>
          </p:cNvCxnSpPr>
          <p:nvPr/>
        </p:nvCxnSpPr>
        <p:spPr>
          <a:xfrm flipH="1">
            <a:off x="3620883" y="3429000"/>
            <a:ext cx="2202472" cy="641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295504-E1EB-960B-9234-2EC553918586}"/>
              </a:ext>
            </a:extLst>
          </p:cNvPr>
          <p:cNvSpPr/>
          <p:nvPr/>
        </p:nvSpPr>
        <p:spPr>
          <a:xfrm>
            <a:off x="3294953" y="3960985"/>
            <a:ext cx="325930" cy="218535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8EC9B2-5D90-E377-7313-0DE0D85E9C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5596" y="2117151"/>
            <a:ext cx="3063970" cy="1559727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A3AE7E-B750-D065-1B30-99204C1766C1}"/>
              </a:ext>
            </a:extLst>
          </p:cNvPr>
          <p:cNvSpPr/>
          <p:nvPr/>
        </p:nvSpPr>
        <p:spPr>
          <a:xfrm>
            <a:off x="9244458" y="1073968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Seleziona File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ricercare il documento all’interno del proprio computer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C07294-3CD7-0A26-3204-21D4C5D1D826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9624850" y="2220436"/>
            <a:ext cx="494003" cy="694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22477E9-68B8-CA69-30D8-69D7221F68EA}"/>
              </a:ext>
            </a:extLst>
          </p:cNvPr>
          <p:cNvSpPr/>
          <p:nvPr/>
        </p:nvSpPr>
        <p:spPr>
          <a:xfrm>
            <a:off x="9244458" y="2914650"/>
            <a:ext cx="760785" cy="20089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802E87-18DD-F219-5FCB-589F5B4E3A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7903" y="3819815"/>
            <a:ext cx="3253893" cy="1952335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5151691-8EE4-375D-0E29-8189BF6DE4A2}"/>
              </a:ext>
            </a:extLst>
          </p:cNvPr>
          <p:cNvSpPr/>
          <p:nvPr/>
        </p:nvSpPr>
        <p:spPr>
          <a:xfrm>
            <a:off x="8645603" y="5603270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3. Una volta che la barra di completamento è diventata verde è possibile cliccare sul tasto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Chiudi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1D2298D-AFF8-6DB5-DC2E-EF2F76EEF8E5}"/>
              </a:ext>
            </a:extLst>
          </p:cNvPr>
          <p:cNvCxnSpPr>
            <a:cxnSpLocks/>
            <a:stCxn id="24" idx="0"/>
            <a:endCxn id="26" idx="2"/>
          </p:cNvCxnSpPr>
          <p:nvPr/>
        </p:nvCxnSpPr>
        <p:spPr>
          <a:xfrm flipV="1">
            <a:off x="9519998" y="5388612"/>
            <a:ext cx="188978" cy="214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9D3475E-8AA6-F359-1235-DB156A00B35A}"/>
              </a:ext>
            </a:extLst>
          </p:cNvPr>
          <p:cNvSpPr/>
          <p:nvPr/>
        </p:nvSpPr>
        <p:spPr>
          <a:xfrm>
            <a:off x="8288386" y="5087264"/>
            <a:ext cx="2841180" cy="301348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F9B67AA-CE93-7E31-D751-C4E27ED24C01}"/>
              </a:ext>
            </a:extLst>
          </p:cNvPr>
          <p:cNvCxnSpPr>
            <a:cxnSpLocks/>
          </p:cNvCxnSpPr>
          <p:nvPr/>
        </p:nvCxnSpPr>
        <p:spPr>
          <a:xfrm flipV="1">
            <a:off x="10394392" y="5580381"/>
            <a:ext cx="248219" cy="191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EEE62ED-FA6D-4C83-9E38-26843164CB2C}"/>
              </a:ext>
            </a:extLst>
          </p:cNvPr>
          <p:cNvSpPr/>
          <p:nvPr/>
        </p:nvSpPr>
        <p:spPr>
          <a:xfrm>
            <a:off x="10642611" y="5429707"/>
            <a:ext cx="486956" cy="301348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B1614E-FD8F-DE43-2EE0-59810B75CF8E}"/>
              </a:ext>
            </a:extLst>
          </p:cNvPr>
          <p:cNvSpPr/>
          <p:nvPr/>
        </p:nvSpPr>
        <p:spPr>
          <a:xfrm>
            <a:off x="166472" y="3015099"/>
            <a:ext cx="1505917" cy="9618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E’ obbligatorio inserire un Documento per poter salvare il certificato</a:t>
            </a:r>
            <a:endParaRPr lang="it-IT" sz="12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274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5D834-E371-9D2A-CA70-FDEE51444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5CE4782-8712-2C87-1B19-3AB80EA5D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9" y="1860066"/>
            <a:ext cx="6355149" cy="4467570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2080270-D98C-3AE9-4DB8-CF0C9DBEF89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84" imgH="486" progId="TCLayout.ActiveDocument.1">
                  <p:embed/>
                </p:oleObj>
              </mc:Choice>
              <mc:Fallback>
                <p:oleObj name="think-cell Slide" r:id="rId4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D1459D0-3306-26CA-5E5B-6DCD1615F4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8C8F5145-2B58-7B00-6AF6-5C38B5DEB2EB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92D2F352-6462-E3DD-D3B5-A86C445FB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8573C0-6A02-5418-5C87-33D0E8B8C8F1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(3/5)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332725B-DCF6-E9DF-7586-B23D1F1B9BFE}"/>
              </a:ext>
            </a:extLst>
          </p:cNvPr>
          <p:cNvSpPr/>
          <p:nvPr/>
        </p:nvSpPr>
        <p:spPr>
          <a:xfrm>
            <a:off x="7881982" y="4595316"/>
            <a:ext cx="1748789" cy="1708160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</a:t>
            </a:r>
            <a:r>
              <a:rPr lang="it-IT" sz="1200" b="1" dirty="0">
                <a:latin typeface="Calibri"/>
                <a:cs typeface="Calibri"/>
              </a:rPr>
              <a:t>Inserisci</a:t>
            </a:r>
            <a:r>
              <a:rPr lang="it-IT" sz="1200" b="1" spc="-40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qui</a:t>
            </a:r>
            <a:r>
              <a:rPr lang="it-IT" sz="1200" b="1" spc="-45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l’indirizzo mail</a:t>
            </a:r>
            <a:r>
              <a:rPr lang="it-IT" sz="1200" b="1" spc="-25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della</a:t>
            </a:r>
            <a:r>
              <a:rPr lang="it-IT" sz="1200" b="1" spc="-30" dirty="0">
                <a:latin typeface="Calibri"/>
                <a:cs typeface="Calibri"/>
              </a:rPr>
              <a:t> </a:t>
            </a:r>
            <a:r>
              <a:rPr lang="it-IT" sz="1200" b="1" spc="-10" dirty="0">
                <a:latin typeface="Calibri"/>
                <a:cs typeface="Calibri"/>
              </a:rPr>
              <a:t>persona </a:t>
            </a:r>
            <a:r>
              <a:rPr lang="it-IT" sz="1200" b="1" dirty="0">
                <a:latin typeface="Calibri"/>
                <a:cs typeface="Calibri"/>
              </a:rPr>
              <a:t>cui</a:t>
            </a:r>
            <a:r>
              <a:rPr lang="it-IT" sz="1200" b="1" spc="-10" dirty="0">
                <a:latin typeface="Calibri"/>
                <a:cs typeface="Calibri"/>
              </a:rPr>
              <a:t> trasmettere</a:t>
            </a:r>
            <a:r>
              <a:rPr lang="it-IT" sz="1200" b="1" spc="-35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le</a:t>
            </a:r>
            <a:r>
              <a:rPr lang="it-IT" sz="1200" b="1" spc="5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mail</a:t>
            </a:r>
            <a:r>
              <a:rPr lang="it-IT" sz="1200" b="1" spc="5" dirty="0">
                <a:latin typeface="Calibri"/>
                <a:cs typeface="Calibri"/>
              </a:rPr>
              <a:t> </a:t>
            </a:r>
            <a:r>
              <a:rPr lang="it-IT" sz="1200" b="1" dirty="0">
                <a:latin typeface="Calibri"/>
                <a:cs typeface="Calibri"/>
              </a:rPr>
              <a:t>di</a:t>
            </a:r>
            <a:r>
              <a:rPr lang="it-IT" sz="1200" b="1" spc="-5" dirty="0">
                <a:latin typeface="Calibri"/>
                <a:cs typeface="Calibri"/>
              </a:rPr>
              <a:t> </a:t>
            </a:r>
            <a:r>
              <a:rPr lang="it-IT" sz="1200" b="1" spc="-10" dirty="0">
                <a:latin typeface="Calibri"/>
                <a:cs typeface="Calibri"/>
              </a:rPr>
              <a:t>avviso</a:t>
            </a:r>
            <a:endParaRPr lang="it-IT" sz="1200" dirty="0">
              <a:latin typeface="Calibri"/>
              <a:cs typeface="Calibri"/>
            </a:endParaRPr>
          </a:p>
          <a:p>
            <a:pPr marL="92075" marR="307975">
              <a:lnSpc>
                <a:spcPct val="100000"/>
              </a:lnSpc>
            </a:pPr>
            <a:r>
              <a:rPr lang="it-IT" sz="1200" i="1" dirty="0">
                <a:latin typeface="Calibri"/>
                <a:cs typeface="Calibri"/>
              </a:rPr>
              <a:t>Di</a:t>
            </a:r>
            <a:r>
              <a:rPr lang="it-IT" sz="1200" i="1" spc="-20" dirty="0">
                <a:latin typeface="Calibri"/>
                <a:cs typeface="Calibri"/>
              </a:rPr>
              <a:t> </a:t>
            </a:r>
            <a:r>
              <a:rPr lang="it-IT" sz="1200" i="1" dirty="0">
                <a:latin typeface="Calibri"/>
                <a:cs typeface="Calibri"/>
              </a:rPr>
              <a:t>default,</a:t>
            </a:r>
            <a:r>
              <a:rPr lang="it-IT" sz="1200" i="1" spc="-35" dirty="0">
                <a:latin typeface="Calibri"/>
                <a:cs typeface="Calibri"/>
              </a:rPr>
              <a:t> </a:t>
            </a:r>
            <a:r>
              <a:rPr lang="it-IT" sz="1200" i="1" dirty="0">
                <a:latin typeface="Calibri"/>
                <a:cs typeface="Calibri"/>
              </a:rPr>
              <a:t>il</a:t>
            </a:r>
            <a:r>
              <a:rPr lang="it-IT" sz="1200" i="1" spc="-25" dirty="0">
                <a:latin typeface="Calibri"/>
                <a:cs typeface="Calibri"/>
              </a:rPr>
              <a:t> </a:t>
            </a:r>
            <a:r>
              <a:rPr lang="it-IT" sz="1200" i="1" dirty="0">
                <a:latin typeface="Calibri"/>
                <a:cs typeface="Calibri"/>
              </a:rPr>
              <a:t>sistema</a:t>
            </a:r>
            <a:r>
              <a:rPr lang="it-IT" sz="1200" i="1" spc="-25" dirty="0">
                <a:latin typeface="Calibri"/>
                <a:cs typeface="Calibri"/>
              </a:rPr>
              <a:t> </a:t>
            </a:r>
            <a:r>
              <a:rPr lang="it-IT" sz="1200" i="1" spc="-10" dirty="0">
                <a:latin typeface="Calibri"/>
                <a:cs typeface="Calibri"/>
              </a:rPr>
              <a:t>propone</a:t>
            </a:r>
            <a:r>
              <a:rPr lang="it-IT" sz="1200" i="1" spc="-30" dirty="0">
                <a:latin typeface="Calibri"/>
                <a:cs typeface="Calibri"/>
              </a:rPr>
              <a:t> </a:t>
            </a:r>
            <a:r>
              <a:rPr lang="it-IT" sz="1200" i="1" spc="-10" dirty="0">
                <a:latin typeface="Calibri"/>
                <a:cs typeface="Calibri"/>
              </a:rPr>
              <a:t>l’indirizzo </a:t>
            </a:r>
            <a:r>
              <a:rPr lang="it-IT" sz="1200" i="1" dirty="0">
                <a:latin typeface="Calibri"/>
                <a:cs typeface="Calibri"/>
              </a:rPr>
              <a:t>mail</a:t>
            </a:r>
            <a:r>
              <a:rPr lang="it-IT" sz="1200" i="1" spc="-35" dirty="0">
                <a:latin typeface="Calibri"/>
                <a:cs typeface="Calibri"/>
              </a:rPr>
              <a:t> </a:t>
            </a:r>
            <a:r>
              <a:rPr lang="it-IT" sz="1200" i="1" dirty="0">
                <a:latin typeface="Calibri"/>
                <a:cs typeface="Calibri"/>
              </a:rPr>
              <a:t>del</a:t>
            </a:r>
            <a:r>
              <a:rPr lang="it-IT" sz="1200" i="1" spc="-45" dirty="0">
                <a:latin typeface="Calibri"/>
                <a:cs typeface="Calibri"/>
              </a:rPr>
              <a:t> </a:t>
            </a:r>
            <a:r>
              <a:rPr lang="it-IT" sz="1200" i="1" dirty="0">
                <a:latin typeface="Calibri"/>
                <a:cs typeface="Calibri"/>
              </a:rPr>
              <a:t>contatto</a:t>
            </a:r>
            <a:r>
              <a:rPr lang="it-IT" sz="1200" i="1" spc="-25" dirty="0">
                <a:latin typeface="Calibri"/>
                <a:cs typeface="Calibri"/>
              </a:rPr>
              <a:t> </a:t>
            </a:r>
            <a:r>
              <a:rPr lang="it-IT" sz="1200" i="1" spc="-10" dirty="0">
                <a:latin typeface="Calibri"/>
                <a:cs typeface="Calibri"/>
              </a:rPr>
              <a:t>principale</a:t>
            </a:r>
            <a:endParaRPr lang="it-IT" sz="1200" dirty="0">
              <a:latin typeface="Calibri"/>
              <a:cs typeface="Calibri"/>
            </a:endParaRPr>
          </a:p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endParaRPr lang="it-IT" sz="1000" dirty="0">
              <a:latin typeface="Calibri"/>
              <a:cs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40F1F48-4DED-CEF4-09E0-B1F2C6EB4FB0}"/>
              </a:ext>
            </a:extLst>
          </p:cNvPr>
          <p:cNvCxnSpPr>
            <a:cxnSpLocks/>
            <a:stCxn id="24" idx="1"/>
            <a:endCxn id="34" idx="3"/>
          </p:cNvCxnSpPr>
          <p:nvPr/>
        </p:nvCxnSpPr>
        <p:spPr>
          <a:xfrm flipH="1" flipV="1">
            <a:off x="6350000" y="5299214"/>
            <a:ext cx="1531982" cy="150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6B98648-681E-BFC2-5D7F-693C16E3B73B}"/>
              </a:ext>
            </a:extLst>
          </p:cNvPr>
          <p:cNvSpPr/>
          <p:nvPr/>
        </p:nvSpPr>
        <p:spPr>
          <a:xfrm>
            <a:off x="3275622" y="5112028"/>
            <a:ext cx="3074378" cy="37437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F09F99-96DF-A4F2-5CFE-BE8AD018305F}"/>
              </a:ext>
            </a:extLst>
          </p:cNvPr>
          <p:cNvSpPr/>
          <p:nvPr/>
        </p:nvSpPr>
        <p:spPr>
          <a:xfrm>
            <a:off x="7799505" y="3252480"/>
            <a:ext cx="1748789" cy="592470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</a:t>
            </a:r>
            <a:r>
              <a:rPr lang="it-IT" sz="1200" dirty="0">
                <a:latin typeface="Calibri"/>
                <a:cs typeface="Calibri"/>
              </a:rPr>
              <a:t>Inserire se necessario gli ulteriori campi non obbligatori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33D1D0-66B3-C52C-8678-B27C90A735B1}"/>
              </a:ext>
            </a:extLst>
          </p:cNvPr>
          <p:cNvCxnSpPr>
            <a:cxnSpLocks/>
            <a:stCxn id="16" idx="1"/>
            <a:endCxn id="19" idx="3"/>
          </p:cNvCxnSpPr>
          <p:nvPr/>
        </p:nvCxnSpPr>
        <p:spPr>
          <a:xfrm flipH="1" flipV="1">
            <a:off x="6426679" y="3323493"/>
            <a:ext cx="1372826" cy="225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C926C98-6B8C-05D3-F5B7-DCADEE833C9B}"/>
              </a:ext>
            </a:extLst>
          </p:cNvPr>
          <p:cNvSpPr/>
          <p:nvPr/>
        </p:nvSpPr>
        <p:spPr>
          <a:xfrm>
            <a:off x="3275622" y="3193028"/>
            <a:ext cx="3151057" cy="26092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462074-5071-4D91-B312-FD17D9EDC92C}"/>
              </a:ext>
            </a:extLst>
          </p:cNvPr>
          <p:cNvSpPr/>
          <p:nvPr/>
        </p:nvSpPr>
        <p:spPr>
          <a:xfrm>
            <a:off x="3275623" y="4506929"/>
            <a:ext cx="3074378" cy="53135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39ED41-BA96-B0C1-D537-3952220E2674}"/>
              </a:ext>
            </a:extLst>
          </p:cNvPr>
          <p:cNvCxnSpPr>
            <a:cxnSpLocks/>
          </p:cNvCxnSpPr>
          <p:nvPr/>
        </p:nvCxnSpPr>
        <p:spPr>
          <a:xfrm flipH="1">
            <a:off x="6350000" y="3699362"/>
            <a:ext cx="1449505" cy="835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23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A953805-DCA5-75C3-90AD-E16F1391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5" name="Servizi diffusione audio">
            <a:extLst>
              <a:ext uri="{FF2B5EF4-FFF2-40B4-BE49-F238E27FC236}">
                <a16:creationId xmlns:a16="http://schemas.microsoft.com/office/drawing/2014/main" id="{BB572494-8ED6-F680-0E9C-31BECB1AF8D7}"/>
              </a:ext>
            </a:extLst>
          </p:cNvPr>
          <p:cNvSpPr txBox="1"/>
          <p:nvPr/>
        </p:nvSpPr>
        <p:spPr>
          <a:xfrm>
            <a:off x="156151" y="-85935"/>
            <a:ext cx="9748520" cy="532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80" tIns="38080" rIns="38080" bIns="38080">
            <a:spAutoFit/>
          </a:bodyPr>
          <a:lstStyle>
            <a:lvl1pPr defTabSz="571500">
              <a:lnSpc>
                <a:spcPts val="8700"/>
              </a:lnSpc>
              <a:defRPr sz="4200" i="1">
                <a:solidFill>
                  <a:srgbClr val="3273B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marL="0" marR="0" lvl="0" indent="0" algn="l" defTabSz="571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kern="0" dirty="0" err="1"/>
              <a:t>Introduzione</a:t>
            </a:r>
            <a:endParaRPr kumimoji="0" lang="en-US" sz="2200" b="1" i="1" u="none" strike="noStrike" kern="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E547BB-0B5A-54AC-C1CA-F720395BED48}"/>
              </a:ext>
            </a:extLst>
          </p:cNvPr>
          <p:cNvSpPr txBox="1"/>
          <p:nvPr/>
        </p:nvSpPr>
        <p:spPr>
          <a:xfrm>
            <a:off x="443310" y="566996"/>
            <a:ext cx="11453222" cy="44307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XLR8 è la piattaforma implementata da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SynerTrade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ed usata da Mediaset per:</a:t>
            </a:r>
          </a:p>
          <a:p>
            <a:pPr marL="171450" marR="0" lvl="0" indent="-171450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Gestire </a:t>
            </a:r>
            <a:r>
              <a:rPr kumimoji="0" lang="it-IT" sz="140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il processo di qualifica dei fornitori;</a:t>
            </a:r>
            <a:endParaRPr lang="it-IT" sz="1400" i="0" u="none" strike="noStrike" kern="1200" cap="none" spc="0" normalizeH="0" baseline="0" noProof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71450" marR="0" lvl="0" indent="-171450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Condurre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negoziazioni online, sfruttando le potenzialità del Portale Fornitori integrato.</a:t>
            </a:r>
          </a:p>
          <a:p>
            <a:pPr marL="0" marR="0" lvl="0" indent="0" defTabSz="825500" rtl="0" eaLnBrk="1" fontAlgn="auto" latinLnBrk="0" hangingPunc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In particolare, il Portale consentirà:</a:t>
            </a:r>
          </a:p>
          <a:p>
            <a:pPr marL="285750" marR="0" lvl="0" indent="-285750" defTabSz="825500" rtl="0" eaLnBrk="1" fontAlgn="auto" latinLnBrk="0" hangingPunct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Ai nuovi fornitori che intendono collaborare con Mediaset:</a:t>
            </a:r>
          </a:p>
          <a:p>
            <a:pPr lvl="1" defTabSz="825500" hangingPunct="0">
              <a:lnSpc>
                <a:spcPct val="150000"/>
              </a:lnSpc>
              <a:spcBef>
                <a:spcPts val="1200"/>
              </a:spcBef>
              <a:defRPr/>
            </a:pPr>
            <a:r>
              <a:rPr lang="it-IT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- d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lang="it-IT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registrarsi quali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potenziali offerenti di beni e/o servizi, nel rispetto delle condizioni e dei termini definiti da Mediaset </a:t>
            </a:r>
            <a:endParaRPr lang="it-IT" sz="1400">
              <a:solidFill>
                <a:srgbClr val="3273B9"/>
              </a:solidFill>
              <a:latin typeface="Open Sans"/>
              <a:ea typeface="Open Sans"/>
              <a:cs typeface="Open Sans"/>
            </a:endParaRPr>
          </a:p>
          <a:p>
            <a:pPr marL="285750" indent="-285750" defTabSz="825500" hangingPunct="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Ai fornitori che già collaborano con Mediaset:</a:t>
            </a:r>
          </a:p>
          <a:p>
            <a:pPr lvl="1" defTabSz="825500" hangingPunct="0">
              <a:lnSpc>
                <a:spcPct val="150000"/>
              </a:lnSpc>
              <a:defRPr/>
            </a:pP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-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 di tenere aggiornati i propri dati anagrafici presenti nei sistemi XLR8 e di trasmettere la documentazione necessaria al corretto svolgimento delle diverse forniture assegnate</a:t>
            </a:r>
          </a:p>
          <a:p>
            <a:pPr lvl="1" defTabSz="825500" hangingPunct="0">
              <a:lnSpc>
                <a:spcPct val="150000"/>
              </a:lnSpc>
              <a:defRPr/>
            </a:pP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-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di sottomettere le proprie offerte per le Gare e negoziazioni cui sono stati invitati a partecipare;</a:t>
            </a:r>
          </a:p>
          <a:p>
            <a:pPr marL="0" marR="0" lvl="0" indent="0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8AE656-7F47-95E9-3154-7F4206F561A8}"/>
              </a:ext>
            </a:extLst>
          </p:cNvPr>
          <p:cNvSpPr/>
          <p:nvPr/>
        </p:nvSpPr>
        <p:spPr>
          <a:xfrm>
            <a:off x="365421" y="5276737"/>
            <a:ext cx="11453222" cy="96368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3273B9"/>
            </a:solidFill>
            <a:prstDash val="solid"/>
            <a:rou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00000" tIns="180000" rIns="180000" bIns="1800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3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Il presente Manuale è diretto ai nuovi fornitori che intendono collaborare con Mediaset.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3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Nel documento sarete guidati, passo dopo passo, nella </a:t>
            </a:r>
            <a:r>
              <a:rPr lang="it-IT" sz="1300" b="1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compilazione </a:t>
            </a:r>
            <a:r>
              <a:rPr lang="it-IT" sz="13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e </a:t>
            </a:r>
            <a:r>
              <a:rPr lang="it-IT" sz="1300" b="1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sottomissione</a:t>
            </a:r>
            <a:r>
              <a:rPr lang="it-IT" sz="13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di una </a:t>
            </a:r>
            <a:r>
              <a:rPr lang="it-IT" sz="1300" b="1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richiesta di registrazione </a:t>
            </a:r>
            <a:r>
              <a:rPr lang="it-IT" sz="13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 Portale </a:t>
            </a:r>
            <a:r>
              <a:rPr lang="it-IT" sz="13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Fornitori di Mediaset.</a:t>
            </a:r>
            <a:endParaRPr lang="it-IT" sz="1300">
              <a:solidFill>
                <a:srgbClr val="3273B9"/>
              </a:solidFill>
              <a:latin typeface="Open Sans"/>
              <a:ea typeface="Open Sans"/>
              <a:cs typeface="Open Sans"/>
            </a:endParaRPr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7BDEB91D-62A3-9E65-DC44-E2B290379F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3310" y="5421782"/>
            <a:ext cx="673594" cy="673591"/>
            <a:chOff x="1559" y="600"/>
            <a:chExt cx="426" cy="426"/>
          </a:xfrm>
          <a:solidFill>
            <a:srgbClr val="3273B9"/>
          </a:solidFill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1461A956-D4AD-39DF-55A7-62337965D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9" y="600"/>
              <a:ext cx="426" cy="426"/>
            </a:xfrm>
            <a:custGeom>
              <a:avLst/>
              <a:gdLst>
                <a:gd name="T0" fmla="*/ 144 w 288"/>
                <a:gd name="T1" fmla="*/ 288 h 288"/>
                <a:gd name="T2" fmla="*/ 0 w 288"/>
                <a:gd name="T3" fmla="*/ 144 h 288"/>
                <a:gd name="T4" fmla="*/ 144 w 288"/>
                <a:gd name="T5" fmla="*/ 0 h 288"/>
                <a:gd name="T6" fmla="*/ 288 w 288"/>
                <a:gd name="T7" fmla="*/ 144 h 288"/>
                <a:gd name="T8" fmla="*/ 144 w 288"/>
                <a:gd name="T9" fmla="*/ 288 h 288"/>
                <a:gd name="T10" fmla="*/ 144 w 288"/>
                <a:gd name="T11" fmla="*/ 12 h 288"/>
                <a:gd name="T12" fmla="*/ 12 w 288"/>
                <a:gd name="T13" fmla="*/ 144 h 288"/>
                <a:gd name="T14" fmla="*/ 144 w 288"/>
                <a:gd name="T15" fmla="*/ 276 h 288"/>
                <a:gd name="T16" fmla="*/ 276 w 288"/>
                <a:gd name="T17" fmla="*/ 144 h 288"/>
                <a:gd name="T18" fmla="*/ 144 w 288"/>
                <a:gd name="T19" fmla="*/ 1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88">
                  <a:moveTo>
                    <a:pt x="144" y="288"/>
                  </a:moveTo>
                  <a:cubicBezTo>
                    <a:pt x="65" y="288"/>
                    <a:pt x="0" y="224"/>
                    <a:pt x="0" y="144"/>
                  </a:cubicBezTo>
                  <a:cubicBezTo>
                    <a:pt x="0" y="65"/>
                    <a:pt x="65" y="0"/>
                    <a:pt x="144" y="0"/>
                  </a:cubicBezTo>
                  <a:cubicBezTo>
                    <a:pt x="224" y="0"/>
                    <a:pt x="288" y="65"/>
                    <a:pt x="288" y="144"/>
                  </a:cubicBezTo>
                  <a:cubicBezTo>
                    <a:pt x="288" y="224"/>
                    <a:pt x="224" y="288"/>
                    <a:pt x="144" y="288"/>
                  </a:cubicBezTo>
                  <a:close/>
                  <a:moveTo>
                    <a:pt x="144" y="12"/>
                  </a:moveTo>
                  <a:cubicBezTo>
                    <a:pt x="72" y="12"/>
                    <a:pt x="12" y="71"/>
                    <a:pt x="12" y="144"/>
                  </a:cubicBezTo>
                  <a:cubicBezTo>
                    <a:pt x="12" y="217"/>
                    <a:pt x="72" y="276"/>
                    <a:pt x="144" y="276"/>
                  </a:cubicBezTo>
                  <a:cubicBezTo>
                    <a:pt x="217" y="276"/>
                    <a:pt x="276" y="217"/>
                    <a:pt x="276" y="144"/>
                  </a:cubicBezTo>
                  <a:cubicBezTo>
                    <a:pt x="276" y="71"/>
                    <a:pt x="217" y="12"/>
                    <a:pt x="14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ED201FAC-7A5E-790B-A050-EE16AAA6B4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9" y="698"/>
              <a:ext cx="170" cy="168"/>
            </a:xfrm>
            <a:custGeom>
              <a:avLst/>
              <a:gdLst>
                <a:gd name="T0" fmla="*/ 66 w 115"/>
                <a:gd name="T1" fmla="*/ 114 h 114"/>
                <a:gd name="T2" fmla="*/ 62 w 115"/>
                <a:gd name="T3" fmla="*/ 112 h 114"/>
                <a:gd name="T4" fmla="*/ 2 w 115"/>
                <a:gd name="T5" fmla="*/ 52 h 114"/>
                <a:gd name="T6" fmla="*/ 1 w 115"/>
                <a:gd name="T7" fmla="*/ 47 h 114"/>
                <a:gd name="T8" fmla="*/ 4 w 115"/>
                <a:gd name="T9" fmla="*/ 43 h 114"/>
                <a:gd name="T10" fmla="*/ 106 w 115"/>
                <a:gd name="T11" fmla="*/ 1 h 114"/>
                <a:gd name="T12" fmla="*/ 113 w 115"/>
                <a:gd name="T13" fmla="*/ 2 h 114"/>
                <a:gd name="T14" fmla="*/ 114 w 115"/>
                <a:gd name="T15" fmla="*/ 9 h 114"/>
                <a:gd name="T16" fmla="*/ 72 w 115"/>
                <a:gd name="T17" fmla="*/ 111 h 114"/>
                <a:gd name="T18" fmla="*/ 68 w 115"/>
                <a:gd name="T19" fmla="*/ 114 h 114"/>
                <a:gd name="T20" fmla="*/ 66 w 115"/>
                <a:gd name="T21" fmla="*/ 114 h 114"/>
                <a:gd name="T22" fmla="*/ 17 w 115"/>
                <a:gd name="T23" fmla="*/ 50 h 114"/>
                <a:gd name="T24" fmla="*/ 64 w 115"/>
                <a:gd name="T25" fmla="*/ 98 h 114"/>
                <a:gd name="T26" fmla="*/ 97 w 115"/>
                <a:gd name="T27" fmla="*/ 17 h 114"/>
                <a:gd name="T28" fmla="*/ 17 w 115"/>
                <a:gd name="T29" fmla="*/ 5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114">
                  <a:moveTo>
                    <a:pt x="66" y="114"/>
                  </a:moveTo>
                  <a:cubicBezTo>
                    <a:pt x="65" y="114"/>
                    <a:pt x="63" y="114"/>
                    <a:pt x="62" y="11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" y="51"/>
                    <a:pt x="0" y="49"/>
                    <a:pt x="1" y="47"/>
                  </a:cubicBezTo>
                  <a:cubicBezTo>
                    <a:pt x="1" y="45"/>
                    <a:pt x="2" y="43"/>
                    <a:pt x="4" y="43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8" y="0"/>
                    <a:pt x="111" y="0"/>
                    <a:pt x="113" y="2"/>
                  </a:cubicBezTo>
                  <a:cubicBezTo>
                    <a:pt x="114" y="4"/>
                    <a:pt x="115" y="6"/>
                    <a:pt x="114" y="9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71" y="112"/>
                    <a:pt x="70" y="114"/>
                    <a:pt x="68" y="114"/>
                  </a:cubicBezTo>
                  <a:cubicBezTo>
                    <a:pt x="67" y="114"/>
                    <a:pt x="67" y="114"/>
                    <a:pt x="66" y="114"/>
                  </a:cubicBezTo>
                  <a:close/>
                  <a:moveTo>
                    <a:pt x="17" y="50"/>
                  </a:moveTo>
                  <a:cubicBezTo>
                    <a:pt x="64" y="98"/>
                    <a:pt x="64" y="98"/>
                    <a:pt x="64" y="98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17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F35D8B3E-622E-30F8-55DC-783D615182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" y="760"/>
              <a:ext cx="170" cy="168"/>
            </a:xfrm>
            <a:custGeom>
              <a:avLst/>
              <a:gdLst>
                <a:gd name="T0" fmla="*/ 6 w 115"/>
                <a:gd name="T1" fmla="*/ 114 h 114"/>
                <a:gd name="T2" fmla="*/ 2 w 115"/>
                <a:gd name="T3" fmla="*/ 112 h 114"/>
                <a:gd name="T4" fmla="*/ 1 w 115"/>
                <a:gd name="T5" fmla="*/ 106 h 114"/>
                <a:gd name="T6" fmla="*/ 43 w 115"/>
                <a:gd name="T7" fmla="*/ 4 h 114"/>
                <a:gd name="T8" fmla="*/ 47 w 115"/>
                <a:gd name="T9" fmla="*/ 0 h 114"/>
                <a:gd name="T10" fmla="*/ 53 w 115"/>
                <a:gd name="T11" fmla="*/ 2 h 114"/>
                <a:gd name="T12" fmla="*/ 113 w 115"/>
                <a:gd name="T13" fmla="*/ 62 h 114"/>
                <a:gd name="T14" fmla="*/ 114 w 115"/>
                <a:gd name="T15" fmla="*/ 67 h 114"/>
                <a:gd name="T16" fmla="*/ 111 w 115"/>
                <a:gd name="T17" fmla="*/ 72 h 114"/>
                <a:gd name="T18" fmla="*/ 9 w 115"/>
                <a:gd name="T19" fmla="*/ 114 h 114"/>
                <a:gd name="T20" fmla="*/ 6 w 115"/>
                <a:gd name="T21" fmla="*/ 114 h 114"/>
                <a:gd name="T22" fmla="*/ 51 w 115"/>
                <a:gd name="T23" fmla="*/ 17 h 114"/>
                <a:gd name="T24" fmla="*/ 17 w 115"/>
                <a:gd name="T25" fmla="*/ 97 h 114"/>
                <a:gd name="T26" fmla="*/ 98 w 115"/>
                <a:gd name="T27" fmla="*/ 64 h 114"/>
                <a:gd name="T28" fmla="*/ 51 w 115"/>
                <a:gd name="T29" fmla="*/ 17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114">
                  <a:moveTo>
                    <a:pt x="6" y="114"/>
                  </a:moveTo>
                  <a:cubicBezTo>
                    <a:pt x="5" y="114"/>
                    <a:pt x="3" y="114"/>
                    <a:pt x="2" y="112"/>
                  </a:cubicBezTo>
                  <a:cubicBezTo>
                    <a:pt x="0" y="111"/>
                    <a:pt x="0" y="108"/>
                    <a:pt x="1" y="106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4" y="2"/>
                    <a:pt x="45" y="1"/>
                    <a:pt x="47" y="0"/>
                  </a:cubicBezTo>
                  <a:cubicBezTo>
                    <a:pt x="49" y="0"/>
                    <a:pt x="51" y="1"/>
                    <a:pt x="53" y="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4" y="63"/>
                    <a:pt x="115" y="65"/>
                    <a:pt x="114" y="67"/>
                  </a:cubicBezTo>
                  <a:cubicBezTo>
                    <a:pt x="114" y="69"/>
                    <a:pt x="113" y="71"/>
                    <a:pt x="111" y="72"/>
                  </a:cubicBezTo>
                  <a:cubicBezTo>
                    <a:pt x="9" y="114"/>
                    <a:pt x="9" y="114"/>
                    <a:pt x="9" y="114"/>
                  </a:cubicBezTo>
                  <a:cubicBezTo>
                    <a:pt x="8" y="114"/>
                    <a:pt x="7" y="114"/>
                    <a:pt x="6" y="114"/>
                  </a:cubicBezTo>
                  <a:close/>
                  <a:moveTo>
                    <a:pt x="51" y="17"/>
                  </a:moveTo>
                  <a:cubicBezTo>
                    <a:pt x="17" y="97"/>
                    <a:pt x="17" y="97"/>
                    <a:pt x="17" y="97"/>
                  </a:cubicBezTo>
                  <a:cubicBezTo>
                    <a:pt x="98" y="64"/>
                    <a:pt x="98" y="64"/>
                    <a:pt x="98" y="64"/>
                  </a:cubicBezTo>
                  <a:lnTo>
                    <a:pt x="51" y="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087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C7C18-D1B6-1DE1-3D12-27764A9E1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1FC91F-1C98-4B1C-D836-C29214F88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9" y="1860066"/>
            <a:ext cx="6355149" cy="4467570"/>
          </a:xfrm>
          <a:prstGeom prst="rect">
            <a:avLst/>
          </a:prstGeom>
        </p:spPr>
      </p:pic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2C3285A-F5D8-8E80-576E-BF4E727AC34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84" imgH="486" progId="TCLayout.ActiveDocument.1">
                  <p:embed/>
                </p:oleObj>
              </mc:Choice>
              <mc:Fallback>
                <p:oleObj name="think-cell Slide" r:id="rId4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2080270-D98C-3AE9-4DB8-CF0C9DBEF8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2">
            <a:extLst>
              <a:ext uri="{FF2B5EF4-FFF2-40B4-BE49-F238E27FC236}">
                <a16:creationId xmlns:a16="http://schemas.microsoft.com/office/drawing/2014/main" id="{27053A79-2DFA-A263-2DF9-3F8F417BE2C8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dirty="0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C093700D-3A2B-BA0F-0690-F95E91E56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5616AC-EDE6-8330-2234-C97A064DC8B4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(4/5)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978D31-B16F-FE3C-C2C5-1CAE0F1E4B26}"/>
              </a:ext>
            </a:extLst>
          </p:cNvPr>
          <p:cNvSpPr/>
          <p:nvPr/>
        </p:nvSpPr>
        <p:spPr>
          <a:xfrm>
            <a:off x="110676" y="3501382"/>
            <a:ext cx="1748789" cy="23391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</a:t>
            </a:r>
            <a:r>
              <a:rPr lang="it-IT" sz="1200" b="1" dirty="0">
                <a:latin typeface="Calibri"/>
                <a:cs typeface="Calibri"/>
              </a:rPr>
              <a:t>Cliccare su «Torna alla Panoramica» </a:t>
            </a:r>
            <a:r>
              <a:rPr lang="it-IT" sz="1200" dirty="0">
                <a:latin typeface="Calibri"/>
                <a:cs typeface="Calibri"/>
              </a:rPr>
              <a:t>per tornare alla pagina di </a:t>
            </a:r>
            <a:r>
              <a:rPr lang="it-IT" sz="1200" dirty="0" err="1">
                <a:latin typeface="Calibri"/>
                <a:cs typeface="Calibri"/>
              </a:rPr>
              <a:t>overview</a:t>
            </a:r>
            <a:r>
              <a:rPr lang="it-IT" sz="1200" dirty="0">
                <a:latin typeface="Calibri"/>
                <a:cs typeface="Calibri"/>
              </a:rPr>
              <a:t> dei certificati.</a:t>
            </a: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latin typeface="Calibri"/>
                <a:cs typeface="Calibri"/>
              </a:rPr>
              <a:t> N.B </a:t>
            </a: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latin typeface="Calibri"/>
                <a:cs typeface="Calibri"/>
              </a:rPr>
              <a:t>E’ importante salvare il certificato prima di selezionare tale tasto altrimenti il certificato non sarà presente all’interno del portale.</a:t>
            </a:r>
          </a:p>
          <a:p>
            <a:pPr marL="90805" marR="311785">
              <a:lnSpc>
                <a:spcPct val="100000"/>
              </a:lnSpc>
              <a:spcBef>
                <a:spcPts val="309"/>
              </a:spcBef>
            </a:pPr>
            <a:endParaRPr lang="it-IT" sz="1000" dirty="0">
              <a:latin typeface="Calibri"/>
              <a:cs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2A1EE6C-A603-5360-CA06-C30C4A54FA83}"/>
              </a:ext>
            </a:extLst>
          </p:cNvPr>
          <p:cNvCxnSpPr>
            <a:cxnSpLocks/>
            <a:stCxn id="24" idx="2"/>
            <a:endCxn id="34" idx="1"/>
          </p:cNvCxnSpPr>
          <p:nvPr/>
        </p:nvCxnSpPr>
        <p:spPr>
          <a:xfrm>
            <a:off x="985071" y="5840484"/>
            <a:ext cx="1186629" cy="63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0569CFE-25B6-0638-06ED-C9306CD60253}"/>
              </a:ext>
            </a:extLst>
          </p:cNvPr>
          <p:cNvSpPr/>
          <p:nvPr/>
        </p:nvSpPr>
        <p:spPr>
          <a:xfrm>
            <a:off x="2171700" y="5716886"/>
            <a:ext cx="1676400" cy="37437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4F7F99-257E-0A18-757B-4484BB6FBA30}"/>
              </a:ext>
            </a:extLst>
          </p:cNvPr>
          <p:cNvSpPr/>
          <p:nvPr/>
        </p:nvSpPr>
        <p:spPr>
          <a:xfrm>
            <a:off x="3652163" y="3838193"/>
            <a:ext cx="1748789" cy="592470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1. Cliccare su «Salva e Continua»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salvare il certificato inserito.</a:t>
            </a:r>
            <a:endParaRPr lang="it-IT" sz="1200" dirty="0">
              <a:latin typeface="Calibri"/>
              <a:cs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59955E4-18FE-F82E-0484-B49C5B959DE5}"/>
              </a:ext>
            </a:extLst>
          </p:cNvPr>
          <p:cNvSpPr/>
          <p:nvPr/>
        </p:nvSpPr>
        <p:spPr>
          <a:xfrm>
            <a:off x="5222929" y="5716886"/>
            <a:ext cx="1028685" cy="37437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499FE47-F09E-50AE-A488-1180ACEFC99D}"/>
              </a:ext>
            </a:extLst>
          </p:cNvPr>
          <p:cNvSpPr/>
          <p:nvPr/>
        </p:nvSpPr>
        <p:spPr>
          <a:xfrm>
            <a:off x="3900091" y="5716886"/>
            <a:ext cx="1252934" cy="374371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351068B-DC6E-5636-4669-1B0E435BEC59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4526558" y="4362450"/>
            <a:ext cx="0" cy="1354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299F167-68BB-29DE-72F6-52970E3DE62F}"/>
              </a:ext>
            </a:extLst>
          </p:cNvPr>
          <p:cNvSpPr/>
          <p:nvPr/>
        </p:nvSpPr>
        <p:spPr>
          <a:xfrm>
            <a:off x="6096000" y="3627869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3. Cliccare su «Salva e Nuovo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salvare ed inserire direttamente un nuovo certificato il certificato all’interno del portale.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2632E4-E71A-85E6-46D7-2737F3371704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 flipH="1">
            <a:off x="5737272" y="4774337"/>
            <a:ext cx="1233123" cy="9425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535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C0DD6-230C-EF65-FD37-AE0014838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32E9998-42EE-AA68-C3F8-CC490A95FDA9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(5/5)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45A245-8409-B44D-5A0A-7AAC2FA52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1" y="1666630"/>
            <a:ext cx="9710057" cy="428683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3" name="CasellaDiTesto 2">
            <a:extLst>
              <a:ext uri="{FF2B5EF4-FFF2-40B4-BE49-F238E27FC236}">
                <a16:creationId xmlns:a16="http://schemas.microsoft.com/office/drawing/2014/main" id="{417A0A80-8F2B-A32A-91A0-0E0A406A030B}"/>
              </a:ext>
            </a:extLst>
          </p:cNvPr>
          <p:cNvSpPr txBox="1"/>
          <p:nvPr/>
        </p:nvSpPr>
        <p:spPr>
          <a:xfrm>
            <a:off x="481410" y="6853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del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/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certificati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successivo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“FAC SIMILE” (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vedi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slide</a:t>
            </a:r>
            <a:r>
              <a:rPr lang="es-ES" sz="1400" i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disponibili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gli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esempi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dei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 i="1" err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richiesti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00874F-3762-B658-04C1-A49BC872F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742" y="4594164"/>
            <a:ext cx="1466408" cy="597206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9C084F-DA5F-003C-7598-3C987AD75446}"/>
              </a:ext>
            </a:extLst>
          </p:cNvPr>
          <p:cNvSpPr/>
          <p:nvPr/>
        </p:nvSpPr>
        <p:spPr>
          <a:xfrm>
            <a:off x="1892743" y="4406979"/>
            <a:ext cx="202758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CCB11C-D672-865A-D0AB-3A20DB68CE4B}"/>
              </a:ext>
            </a:extLst>
          </p:cNvPr>
          <p:cNvSpPr/>
          <p:nvPr/>
        </p:nvSpPr>
        <p:spPr>
          <a:xfrm>
            <a:off x="4235068" y="3290501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Per vedere le attività disponibili su ogni certificato nel portale clicca sui 3 puntini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66B7A5B-4A89-A00B-4FDE-FA5F6A98038C}"/>
              </a:ext>
            </a:extLst>
          </p:cNvPr>
          <p:cNvCxnSpPr>
            <a:cxnSpLocks/>
            <a:stCxn id="17" idx="1"/>
            <a:endCxn id="16" idx="3"/>
          </p:cNvCxnSpPr>
          <p:nvPr/>
        </p:nvCxnSpPr>
        <p:spPr>
          <a:xfrm flipH="1">
            <a:off x="2095501" y="3679069"/>
            <a:ext cx="2139567" cy="821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116DC13-511F-D7FB-694F-76E18A08B68B}"/>
              </a:ext>
            </a:extLst>
          </p:cNvPr>
          <p:cNvSpPr/>
          <p:nvPr/>
        </p:nvSpPr>
        <p:spPr>
          <a:xfrm>
            <a:off x="1892743" y="4611988"/>
            <a:ext cx="1466408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83DE17-7D69-78F0-4271-012180022915}"/>
              </a:ext>
            </a:extLst>
          </p:cNvPr>
          <p:cNvSpPr/>
          <p:nvPr/>
        </p:nvSpPr>
        <p:spPr>
          <a:xfrm>
            <a:off x="4774475" y="4350019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Apri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poter modificare i dati inseriti sul certificato selezionato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B31879F-F711-4978-37E9-FC38D2AEDE3F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 flipV="1">
            <a:off x="3359151" y="4705581"/>
            <a:ext cx="1415324" cy="33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Segnaposto numero diapositiva 1">
            <a:extLst>
              <a:ext uri="{FF2B5EF4-FFF2-40B4-BE49-F238E27FC236}">
                <a16:creationId xmlns:a16="http://schemas.microsoft.com/office/drawing/2014/main" id="{A54BB6E6-242E-BC35-12EB-3933C841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084452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E868A-2C07-2E64-EFA8-99388E80B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B9955BB-7725-F62A-7734-638E1FB8F5EE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Certificati Obbligatori (5/5)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E981BE-436B-D383-7639-FCAB56A73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1" y="1666630"/>
            <a:ext cx="9710057" cy="428683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13" name="CasellaDiTesto 2">
            <a:extLst>
              <a:ext uri="{FF2B5EF4-FFF2-40B4-BE49-F238E27FC236}">
                <a16:creationId xmlns:a16="http://schemas.microsoft.com/office/drawing/2014/main" id="{7AD77B3B-624F-F54D-89EC-668D812B899A}"/>
              </a:ext>
            </a:extLst>
          </p:cNvPr>
          <p:cNvSpPr txBox="1"/>
          <p:nvPr/>
        </p:nvSpPr>
        <p:spPr>
          <a:xfrm>
            <a:off x="481410" y="685309"/>
            <a:ext cx="9710057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All’interno del </a:t>
            </a:r>
            <a:r>
              <a:rPr lang="es-ES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CERTIFICATI OBBLIGATORI </a:t>
            </a:r>
            <a:r>
              <a:rPr lang="es-ES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fornitore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lang="es-ES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gestisce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e carica i certificati/</a:t>
            </a:r>
            <a:r>
              <a:rPr lang="es-ES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documenti</a:t>
            </a:r>
            <a:r>
              <a:rPr lang="es-ES" sz="1400" dirty="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 richiesti da Mediaset.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/>
              <a:ea typeface="Open Sans"/>
              <a:cs typeface="Open Sans"/>
              <a:sym typeface="Helvetica Neue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I certificati </a:t>
            </a:r>
            <a:r>
              <a:rPr kumimoji="0" lang="es-ES" sz="1400" b="0" i="1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obbligatori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sono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</a:t>
            </a:r>
            <a:r>
              <a:rPr kumimoji="0" lang="es-ES" sz="1400" b="0" i="1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preceduti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highlight>
                  <a:srgbClr val="FFFF00"/>
                </a:highlight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da un asterisco (*).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Nel Tab successivo “FAC SIMILE” ( vedi slide</a:t>
            </a:r>
            <a:r>
              <a:rPr lang="es-ES" sz="1400" i="1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 23) </a:t>
            </a:r>
            <a:r>
              <a:rPr lang="es-ES" sz="1400" i="1" dirty="0">
                <a:solidFill>
                  <a:srgbClr val="3273B9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Helvetica Neue"/>
              </a:rPr>
              <a:t>sono disponibili gli esempi dei documenti richiesti.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/>
              <a:ea typeface="Open Sans"/>
              <a:cs typeface="Open San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0F6AB8-AF67-7087-D765-973AA1456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742" y="4594164"/>
            <a:ext cx="1466408" cy="597206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2B4D757-8B7D-0AD7-16D3-E607FF71FE76}"/>
              </a:ext>
            </a:extLst>
          </p:cNvPr>
          <p:cNvSpPr/>
          <p:nvPr/>
        </p:nvSpPr>
        <p:spPr>
          <a:xfrm>
            <a:off x="1892743" y="4406979"/>
            <a:ext cx="202758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2B025E-827E-147D-248F-4595BDCF1EA0}"/>
              </a:ext>
            </a:extLst>
          </p:cNvPr>
          <p:cNvSpPr/>
          <p:nvPr/>
        </p:nvSpPr>
        <p:spPr>
          <a:xfrm>
            <a:off x="4235068" y="3290501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Per vedere le attività disponibili su ogni certificato nel portale clicca sui 3 puntini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25D9958-69B2-CC77-BD8E-49C0020B6084}"/>
              </a:ext>
            </a:extLst>
          </p:cNvPr>
          <p:cNvCxnSpPr>
            <a:cxnSpLocks/>
            <a:stCxn id="17" idx="1"/>
            <a:endCxn id="16" idx="3"/>
          </p:cNvCxnSpPr>
          <p:nvPr/>
        </p:nvCxnSpPr>
        <p:spPr>
          <a:xfrm flipH="1">
            <a:off x="2095501" y="3679069"/>
            <a:ext cx="2139567" cy="821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56C7EEE-FE0B-95B8-6BDD-D5F47D331CD7}"/>
              </a:ext>
            </a:extLst>
          </p:cNvPr>
          <p:cNvSpPr/>
          <p:nvPr/>
        </p:nvSpPr>
        <p:spPr>
          <a:xfrm>
            <a:off x="1892743" y="4984827"/>
            <a:ext cx="1466408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621068F-F254-5BC4-75E3-BB803C002275}"/>
              </a:ext>
            </a:extLst>
          </p:cNvPr>
          <p:cNvSpPr/>
          <p:nvPr/>
        </p:nvSpPr>
        <p:spPr>
          <a:xfrm>
            <a:off x="4699888" y="4726908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Apri il documento in una nuova pagina del browser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poter visualizzare i documenti caricati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2ED4AFB-156D-B4E9-7B26-914964E94C9A}"/>
              </a:ext>
            </a:extLst>
          </p:cNvPr>
          <p:cNvCxnSpPr>
            <a:cxnSpLocks/>
            <a:stCxn id="36" idx="1"/>
            <a:endCxn id="35" idx="3"/>
          </p:cNvCxnSpPr>
          <p:nvPr/>
        </p:nvCxnSpPr>
        <p:spPr>
          <a:xfrm flipH="1" flipV="1">
            <a:off x="3359151" y="5078420"/>
            <a:ext cx="1340737" cy="221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5E86335B-11CC-64F8-8717-2BD84572B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917" y="2739268"/>
            <a:ext cx="4701869" cy="25336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D2709E7-9BB2-6A50-4578-3EA254CBE5B0}"/>
              </a:ext>
            </a:extLst>
          </p:cNvPr>
          <p:cNvSpPr/>
          <p:nvPr/>
        </p:nvSpPr>
        <p:spPr>
          <a:xfrm>
            <a:off x="7566792" y="3863340"/>
            <a:ext cx="164596" cy="14274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C94AA69-37A5-0EF0-9D16-2A830F9EAAFE}"/>
              </a:ext>
            </a:extLst>
          </p:cNvPr>
          <p:cNvSpPr/>
          <p:nvPr/>
        </p:nvSpPr>
        <p:spPr>
          <a:xfrm>
            <a:off x="9884381" y="4149841"/>
            <a:ext cx="1748789" cy="2554545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3. Cliccare si tre puntini e successivamente su: </a:t>
            </a:r>
          </a:p>
          <a:p>
            <a:pPr marL="263525" marR="158115" indent="-171450">
              <a:lnSpc>
                <a:spcPct val="100000"/>
              </a:lnSpc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Scarica: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scaricare il certificato caricato</a:t>
            </a:r>
          </a:p>
          <a:p>
            <a:pPr marL="263525" marR="158115" indent="-171450">
              <a:lnSpc>
                <a:spcPct val="100000"/>
              </a:lnSpc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Carica la nuova versione del documento: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poter caricare una nuova versione del documento </a:t>
            </a:r>
          </a:p>
          <a:p>
            <a:pPr marL="263525" marR="158115" indent="-171450">
              <a:lnSpc>
                <a:spcPct val="100000"/>
              </a:lnSpc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Elimina: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eliminare il file selezionato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6E7793A-9AF6-91F0-F25A-401DB891F1ED}"/>
              </a:ext>
            </a:extLst>
          </p:cNvPr>
          <p:cNvCxnSpPr>
            <a:cxnSpLocks/>
            <a:stCxn id="42" idx="1"/>
            <a:endCxn id="41" idx="3"/>
          </p:cNvCxnSpPr>
          <p:nvPr/>
        </p:nvCxnSpPr>
        <p:spPr>
          <a:xfrm flipH="1" flipV="1">
            <a:off x="7731388" y="3934710"/>
            <a:ext cx="2152993" cy="1492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70A665-915B-C0BE-2F63-EB16C52E4FB7}"/>
              </a:ext>
            </a:extLst>
          </p:cNvPr>
          <p:cNvSpPr/>
          <p:nvPr/>
        </p:nvSpPr>
        <p:spPr>
          <a:xfrm>
            <a:off x="7085999" y="3323481"/>
            <a:ext cx="606231" cy="14274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DD7631-7780-0FD1-06F4-CDD882E11752}"/>
              </a:ext>
            </a:extLst>
          </p:cNvPr>
          <p:cNvSpPr/>
          <p:nvPr/>
        </p:nvSpPr>
        <p:spPr>
          <a:xfrm>
            <a:off x="8111494" y="2177243"/>
            <a:ext cx="1748789" cy="40780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4.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Salva e Continua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11553FA-499E-DAEA-8156-540F8C7A048C}"/>
              </a:ext>
            </a:extLst>
          </p:cNvPr>
          <p:cNvCxnSpPr>
            <a:cxnSpLocks/>
            <a:stCxn id="3" idx="1"/>
            <a:endCxn id="2" idx="3"/>
          </p:cNvCxnSpPr>
          <p:nvPr/>
        </p:nvCxnSpPr>
        <p:spPr>
          <a:xfrm flipH="1">
            <a:off x="7692230" y="2381145"/>
            <a:ext cx="419264" cy="1013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BCF7ED-6442-1710-4D2B-FBEA126133E9}"/>
              </a:ext>
            </a:extLst>
          </p:cNvPr>
          <p:cNvSpPr/>
          <p:nvPr/>
        </p:nvSpPr>
        <p:spPr>
          <a:xfrm>
            <a:off x="8977954" y="3323481"/>
            <a:ext cx="283521" cy="14274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F416F8-CC64-242C-8474-E47BE1E974F3}"/>
              </a:ext>
            </a:extLst>
          </p:cNvPr>
          <p:cNvSpPr/>
          <p:nvPr/>
        </p:nvSpPr>
        <p:spPr>
          <a:xfrm>
            <a:off x="10191467" y="2274708"/>
            <a:ext cx="1748789" cy="22313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5.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Chiudi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E4BE4C2-F6BD-FAAB-3805-3AF2E50414DB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9261475" y="2386277"/>
            <a:ext cx="929992" cy="1008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egnaposto numero diapositiva 1">
            <a:extLst>
              <a:ext uri="{FF2B5EF4-FFF2-40B4-BE49-F238E27FC236}">
                <a16:creationId xmlns:a16="http://schemas.microsoft.com/office/drawing/2014/main" id="{AB751EA5-B3AC-1CA3-4527-429ADC87E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94473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C0339-6C43-DF5F-FE30-418CA1B8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37D253-EB2C-E835-E3D8-472718BD6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1" y="1666629"/>
            <a:ext cx="9710056" cy="45060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8BA79C-557F-F7ED-660F-912A830497FE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Fac-Simile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13" name="CasellaDiTesto 2">
            <a:extLst>
              <a:ext uri="{FF2B5EF4-FFF2-40B4-BE49-F238E27FC236}">
                <a16:creationId xmlns:a16="http://schemas.microsoft.com/office/drawing/2014/main" id="{236A3B17-C732-6391-AD8C-4A1CABD37428}"/>
              </a:ext>
            </a:extLst>
          </p:cNvPr>
          <p:cNvSpPr txBox="1"/>
          <p:nvPr/>
        </p:nvSpPr>
        <p:spPr>
          <a:xfrm>
            <a:off x="481410" y="685309"/>
            <a:ext cx="9710057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lvl="0" defTabSz="825500" hangingPunct="0">
              <a:lnSpc>
                <a:spcPct val="150000"/>
              </a:lnSpc>
              <a:defRPr/>
            </a:pP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Nella scheda FACSIMILE è possibile scaricare tutti i tipi di certificati richiesti durante la procedura di registrazione. </a:t>
            </a:r>
            <a:r>
              <a:rPr lang="it-IT" sz="1400" b="1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Questa sezione consente all'utente di visualizzare una copia digitale dei certificati richiesti.</a:t>
            </a:r>
            <a:endParaRPr lang="es-ES" sz="1400" b="1" i="1" dirty="0">
              <a:solidFill>
                <a:srgbClr val="3273B9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4965D234-A2C7-4583-B5B1-01662E6F6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A9D620-B3DE-F90B-8519-5FDF4F20FA65}"/>
              </a:ext>
            </a:extLst>
          </p:cNvPr>
          <p:cNvSpPr/>
          <p:nvPr/>
        </p:nvSpPr>
        <p:spPr>
          <a:xfrm>
            <a:off x="7324725" y="3248025"/>
            <a:ext cx="117476" cy="180975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748780-A876-43E4-7007-7749527120C9}"/>
              </a:ext>
            </a:extLst>
          </p:cNvPr>
          <p:cNvSpPr/>
          <p:nvPr/>
        </p:nvSpPr>
        <p:spPr>
          <a:xfrm>
            <a:off x="8998838" y="2622932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Cliccare sull’icona del certificato desiderato per poterne scaricare il FAC-SIMILE.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EB0CCD3-CCDD-C864-3B89-6C49757C8BF4}"/>
              </a:ext>
            </a:extLst>
          </p:cNvPr>
          <p:cNvCxnSpPr>
            <a:cxnSpLocks/>
            <a:stCxn id="19" idx="1"/>
            <a:endCxn id="14" idx="3"/>
          </p:cNvCxnSpPr>
          <p:nvPr/>
        </p:nvCxnSpPr>
        <p:spPr>
          <a:xfrm flipH="1">
            <a:off x="7442201" y="3011500"/>
            <a:ext cx="1556637" cy="327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623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594DD7-DF55-1894-FA7A-08C112FD2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71" y="1666628"/>
            <a:ext cx="9710056" cy="45060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51FCE6A8-4D87-1895-1E71-4D30B8104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1BD459-7684-8BDE-CBA1-A96CFE67231C}"/>
              </a:ext>
            </a:extLst>
          </p:cNvPr>
          <p:cNvSpPr txBox="1"/>
          <p:nvPr/>
        </p:nvSpPr>
        <p:spPr>
          <a:xfrm>
            <a:off x="30043" y="-54680"/>
            <a:ext cx="10467556" cy="5539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Informazioni aggiuntive</a:t>
            </a:r>
            <a:endParaRPr lang="it-IT" sz="2000" dirty="0"/>
          </a:p>
        </p:txBody>
      </p:sp>
      <p:sp>
        <p:nvSpPr>
          <p:cNvPr id="16" name="CasellaDiTesto 2">
            <a:extLst>
              <a:ext uri="{FF2B5EF4-FFF2-40B4-BE49-F238E27FC236}">
                <a16:creationId xmlns:a16="http://schemas.microsoft.com/office/drawing/2014/main" id="{51205690-6EB7-CE53-3CB3-265E0573873A}"/>
              </a:ext>
            </a:extLst>
          </p:cNvPr>
          <p:cNvSpPr txBox="1"/>
          <p:nvPr/>
        </p:nvSpPr>
        <p:spPr>
          <a:xfrm>
            <a:off x="481410" y="685309"/>
            <a:ext cx="10467556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All’interno del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Informazioni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aggiuntive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è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contenuto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codice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Etico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di Mediaset. La presa visione di tale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codice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è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obbligatoria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per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poter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inviare la candidatura.</a:t>
            </a: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2CB3F62-713B-5951-E2B6-B6D4A7A3D747}"/>
              </a:ext>
            </a:extLst>
          </p:cNvPr>
          <p:cNvSpPr/>
          <p:nvPr/>
        </p:nvSpPr>
        <p:spPr>
          <a:xfrm>
            <a:off x="1540066" y="3594177"/>
            <a:ext cx="793559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9FE0F1-A23F-FB94-31EE-3FF07293425E}"/>
              </a:ext>
            </a:extLst>
          </p:cNvPr>
          <p:cNvSpPr/>
          <p:nvPr/>
        </p:nvSpPr>
        <p:spPr>
          <a:xfrm>
            <a:off x="4347211" y="3705590"/>
            <a:ext cx="1748789" cy="40780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Cliccare su «</a:t>
            </a:r>
            <a:r>
              <a:rPr lang="it-IT" sz="1200" b="1" dirty="0" err="1">
                <a:solidFill>
                  <a:srgbClr val="1D1D1B"/>
                </a:solidFill>
                <a:latin typeface="Calibri"/>
                <a:cs typeface="Calibri"/>
              </a:rPr>
              <a:t>Terms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 &amp; </a:t>
            </a:r>
            <a:r>
              <a:rPr lang="it-IT" sz="1200" b="1" dirty="0" err="1">
                <a:solidFill>
                  <a:srgbClr val="1D1D1B"/>
                </a:solidFill>
                <a:latin typeface="Calibri"/>
                <a:cs typeface="Calibri"/>
              </a:rPr>
              <a:t>Conditions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E408B59-63A2-8A1A-C10D-CDEFBD54F40A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 flipV="1">
            <a:off x="2333625" y="3687770"/>
            <a:ext cx="2013586" cy="221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>
          <a:extLst>
            <a:ext uri="{FF2B5EF4-FFF2-40B4-BE49-F238E27FC236}">
              <a16:creationId xmlns:a16="http://schemas.microsoft.com/office/drawing/2014/main" id="{E8E41DD2-A42D-E4C4-6DE3-D4675668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DF425A-1BAE-0A94-B306-36E69B269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71" y="1666628"/>
            <a:ext cx="9710056" cy="45060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Segnaposto numero diapositiva 1">
            <a:extLst>
              <a:ext uri="{FF2B5EF4-FFF2-40B4-BE49-F238E27FC236}">
                <a16:creationId xmlns:a16="http://schemas.microsoft.com/office/drawing/2014/main" id="{BAB797F0-04DC-5331-6083-4130B9142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3E92B0-6642-D942-925A-62591E8DE4CC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Informazioni Aggiuntive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7E47534-4D51-523A-C912-FF12CBAF220F}"/>
              </a:ext>
            </a:extLst>
          </p:cNvPr>
          <p:cNvSpPr/>
          <p:nvPr/>
        </p:nvSpPr>
        <p:spPr>
          <a:xfrm>
            <a:off x="1540066" y="3594177"/>
            <a:ext cx="793559" cy="187186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BAFC10-B8F2-9988-2155-B0E0E6C80AED}"/>
              </a:ext>
            </a:extLst>
          </p:cNvPr>
          <p:cNvSpPr/>
          <p:nvPr/>
        </p:nvSpPr>
        <p:spPr>
          <a:xfrm>
            <a:off x="4347211" y="3736367"/>
            <a:ext cx="1748789" cy="346249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000" dirty="0">
                <a:solidFill>
                  <a:srgbClr val="1D1D1B"/>
                </a:solidFill>
                <a:latin typeface="Calibri"/>
                <a:cs typeface="Calibri"/>
              </a:rPr>
              <a:t>1. Cliccare su «</a:t>
            </a:r>
            <a:r>
              <a:rPr lang="it-IT" sz="1000" dirty="0" err="1">
                <a:solidFill>
                  <a:srgbClr val="1D1D1B"/>
                </a:solidFill>
                <a:latin typeface="Calibri"/>
                <a:cs typeface="Calibri"/>
              </a:rPr>
              <a:t>Terms</a:t>
            </a:r>
            <a:r>
              <a:rPr lang="it-IT" sz="1000" dirty="0">
                <a:solidFill>
                  <a:srgbClr val="1D1D1B"/>
                </a:solidFill>
                <a:latin typeface="Calibri"/>
                <a:cs typeface="Calibri"/>
              </a:rPr>
              <a:t> &amp; </a:t>
            </a:r>
            <a:r>
              <a:rPr lang="it-IT" sz="1000" dirty="0" err="1">
                <a:solidFill>
                  <a:srgbClr val="1D1D1B"/>
                </a:solidFill>
                <a:latin typeface="Calibri"/>
                <a:cs typeface="Calibri"/>
              </a:rPr>
              <a:t>Conditions</a:t>
            </a:r>
            <a:r>
              <a:rPr lang="it-IT" sz="1000" dirty="0">
                <a:solidFill>
                  <a:srgbClr val="1D1D1B"/>
                </a:solidFill>
                <a:latin typeface="Calibri"/>
                <a:cs typeface="Calibri"/>
              </a:rPr>
              <a:t>»</a:t>
            </a:r>
            <a:endParaRPr lang="it-IT" sz="1000" dirty="0">
              <a:latin typeface="Calibri"/>
              <a:cs typeface="Calibri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83600D0-E376-3DBB-50BA-6A48994CC4CC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 flipV="1">
            <a:off x="2333625" y="3687770"/>
            <a:ext cx="2013586" cy="221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57605C3-79D2-DD73-C80A-A1B55D459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970" y="1666629"/>
            <a:ext cx="9707995" cy="450606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5501F2-A247-5B84-BCED-5FAFD603DD5E}"/>
              </a:ext>
            </a:extLst>
          </p:cNvPr>
          <p:cNvSpPr/>
          <p:nvPr/>
        </p:nvSpPr>
        <p:spPr>
          <a:xfrm>
            <a:off x="9342946" y="3642774"/>
            <a:ext cx="578929" cy="13858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61FC1-CCC3-4329-75CC-7F490CD7911F}"/>
              </a:ext>
            </a:extLst>
          </p:cNvPr>
          <p:cNvSpPr/>
          <p:nvPr/>
        </p:nvSpPr>
        <p:spPr>
          <a:xfrm>
            <a:off x="9594216" y="4323000"/>
            <a:ext cx="1748789" cy="9618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1. Cliccare 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sul link 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in azzurro per poter visualizzare il codice Etico in una seconda pagina web.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1750925-1181-FE0A-2431-82991565021B}"/>
              </a:ext>
            </a:extLst>
          </p:cNvPr>
          <p:cNvCxnSpPr>
            <a:cxnSpLocks/>
            <a:stCxn id="6" idx="0"/>
            <a:endCxn id="5" idx="3"/>
          </p:cNvCxnSpPr>
          <p:nvPr/>
        </p:nvCxnSpPr>
        <p:spPr>
          <a:xfrm flipH="1" flipV="1">
            <a:off x="9921875" y="3712069"/>
            <a:ext cx="546736" cy="610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672F07-7268-F309-CFAD-84A3803394A6}"/>
              </a:ext>
            </a:extLst>
          </p:cNvPr>
          <p:cNvSpPr/>
          <p:nvPr/>
        </p:nvSpPr>
        <p:spPr>
          <a:xfrm>
            <a:off x="9342946" y="3850658"/>
            <a:ext cx="578929" cy="13858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C61634-4C69-4E7A-6366-3A3A9E14B514}"/>
              </a:ext>
            </a:extLst>
          </p:cNvPr>
          <p:cNvSpPr/>
          <p:nvPr/>
        </p:nvSpPr>
        <p:spPr>
          <a:xfrm>
            <a:off x="7580630" y="4508926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2. Cliccare sul bottone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Presa Visione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confermarne la lettura all’interno del portale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FCAEFB6-7BF4-5AE3-551E-726307A81005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8455025" y="3988952"/>
            <a:ext cx="1177385" cy="519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FAC621C-1EE4-50DB-DF4C-B475E683E39D}"/>
              </a:ext>
            </a:extLst>
          </p:cNvPr>
          <p:cNvSpPr/>
          <p:nvPr/>
        </p:nvSpPr>
        <p:spPr>
          <a:xfrm>
            <a:off x="1289019" y="2310655"/>
            <a:ext cx="393731" cy="13858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F6A9B4-85D8-330E-FEB6-0935335E488F}"/>
              </a:ext>
            </a:extLst>
          </p:cNvPr>
          <p:cNvSpPr/>
          <p:nvPr/>
        </p:nvSpPr>
        <p:spPr>
          <a:xfrm>
            <a:off x="1571332" y="4163252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3.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Pubblica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inviare la conferma della lettura del Codice Etico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EBF93DA-0F41-411F-D483-AF8E72664941}"/>
              </a:ext>
            </a:extLst>
          </p:cNvPr>
          <p:cNvCxnSpPr>
            <a:cxnSpLocks/>
            <a:stCxn id="29" idx="0"/>
          </p:cNvCxnSpPr>
          <p:nvPr/>
        </p:nvCxnSpPr>
        <p:spPr>
          <a:xfrm flipH="1" flipV="1">
            <a:off x="1540066" y="2449244"/>
            <a:ext cx="905661" cy="1714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74E6D91-338E-A38F-603E-4FD7238BEC78}"/>
              </a:ext>
            </a:extLst>
          </p:cNvPr>
          <p:cNvSpPr/>
          <p:nvPr/>
        </p:nvSpPr>
        <p:spPr>
          <a:xfrm>
            <a:off x="1736931" y="2310654"/>
            <a:ext cx="849107" cy="13858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FFC128-E72F-4D19-5A66-362A2355CA77}"/>
              </a:ext>
            </a:extLst>
          </p:cNvPr>
          <p:cNvSpPr/>
          <p:nvPr/>
        </p:nvSpPr>
        <p:spPr>
          <a:xfrm>
            <a:off x="3756495" y="3745919"/>
            <a:ext cx="1748789" cy="96180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4. Cliccare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Torna alla panoramica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e successivamente su «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Salva e Prosegui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» per poter procedere</a:t>
            </a:r>
            <a:endParaRPr lang="it-IT" sz="1200" dirty="0">
              <a:latin typeface="Calibri"/>
              <a:cs typeface="Calibri"/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93A01E0-E8BD-0DF3-888C-8A2D2446CAD9}"/>
              </a:ext>
            </a:extLst>
          </p:cNvPr>
          <p:cNvCxnSpPr>
            <a:cxnSpLocks/>
          </p:cNvCxnSpPr>
          <p:nvPr/>
        </p:nvCxnSpPr>
        <p:spPr>
          <a:xfrm flipH="1" flipV="1">
            <a:off x="2188886" y="2449243"/>
            <a:ext cx="1611589" cy="1539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asellaDiTesto 2">
            <a:extLst>
              <a:ext uri="{FF2B5EF4-FFF2-40B4-BE49-F238E27FC236}">
                <a16:creationId xmlns:a16="http://schemas.microsoft.com/office/drawing/2014/main" id="{39A5C075-C4AD-A869-A463-94820C207EBB}"/>
              </a:ext>
            </a:extLst>
          </p:cNvPr>
          <p:cNvSpPr txBox="1"/>
          <p:nvPr/>
        </p:nvSpPr>
        <p:spPr>
          <a:xfrm>
            <a:off x="481410" y="685309"/>
            <a:ext cx="10467556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All’interno del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tab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Informazioni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aggiuntive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è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contenuto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il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codice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Etico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di Mediaset. La presa visione di tale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codice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è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obbligatoria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per </a:t>
            </a:r>
            <a:r>
              <a:rPr lang="es-ES" sz="1400" dirty="0" err="1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poter</a:t>
            </a:r>
            <a:r>
              <a:rPr lang="es-ES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inviare la candidatura.</a:t>
            </a: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endParaRPr lang="es-ES" sz="1400" i="1" dirty="0">
              <a:solidFill>
                <a:srgbClr val="3273B9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18485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9E238-415B-9F9A-BC9D-0293E0DFA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658CE0-0B2A-16DA-A870-3E1422118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970" y="1666629"/>
            <a:ext cx="9707995" cy="45060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asellaDiTesto 2">
            <a:extLst>
              <a:ext uri="{FF2B5EF4-FFF2-40B4-BE49-F238E27FC236}">
                <a16:creationId xmlns:a16="http://schemas.microsoft.com/office/drawing/2014/main" id="{063E0ACF-F8E8-09D3-CD69-FC7057F452F3}"/>
              </a:ext>
            </a:extLst>
          </p:cNvPr>
          <p:cNvSpPr txBox="1"/>
          <p:nvPr/>
        </p:nvSpPr>
        <p:spPr>
          <a:xfrm>
            <a:off x="525003" y="807094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All’interno del tab INVIA REGISTRAZIONE è possibile terminare registrazione e di Inviare la Candidatura a Mediaset</a:t>
            </a:r>
          </a:p>
        </p:txBody>
      </p:sp>
      <p:sp>
        <p:nvSpPr>
          <p:cNvPr id="4" name="Segnaposto numero diapositiva 1">
            <a:extLst>
              <a:ext uri="{FF2B5EF4-FFF2-40B4-BE49-F238E27FC236}">
                <a16:creationId xmlns:a16="http://schemas.microsoft.com/office/drawing/2014/main" id="{831FAB36-E98D-4ADE-2250-4A5E84BD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B0543-5F3F-FE9E-8BCB-3FECBC1855E1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Invia Registrazione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EBEFF8-8734-4901-B749-99D2422B4EF3}"/>
              </a:ext>
            </a:extLst>
          </p:cNvPr>
          <p:cNvSpPr/>
          <p:nvPr/>
        </p:nvSpPr>
        <p:spPr>
          <a:xfrm>
            <a:off x="8082228" y="1884486"/>
            <a:ext cx="1748789" cy="4070345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completare il processo di registrazione e inviare la candidatura Gruppo Mediaset, cliccare su "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Accetta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".</a:t>
            </a: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endParaRPr lang="it-IT" sz="1200" dirty="0">
              <a:solidFill>
                <a:srgbClr val="1D1D1B"/>
              </a:solidFill>
              <a:latin typeface="Calibri"/>
              <a:cs typeface="Calibri"/>
            </a:endParaRP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Per interrompere il processo di registrazione, cliccare su "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Rifiuta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".</a:t>
            </a: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endParaRPr lang="it-IT" sz="1200" dirty="0">
              <a:solidFill>
                <a:srgbClr val="1D1D1B"/>
              </a:solidFill>
              <a:latin typeface="Calibri"/>
              <a:cs typeface="Calibri"/>
            </a:endParaRPr>
          </a:p>
          <a:p>
            <a:pPr marL="92075" marR="158115">
              <a:lnSpc>
                <a:spcPct val="100000"/>
              </a:lnSpc>
              <a:spcBef>
                <a:spcPts val="305"/>
              </a:spcBef>
            </a:pP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Si prega di notare che qualsiasi domanda di registrazione che non includa i documenti obbligatori richiesti (indicati nella scheda "</a:t>
            </a:r>
            <a:r>
              <a:rPr lang="it-IT" sz="1200" b="1" dirty="0">
                <a:solidFill>
                  <a:srgbClr val="1D1D1B"/>
                </a:solidFill>
                <a:latin typeface="Calibri"/>
                <a:cs typeface="Calibri"/>
              </a:rPr>
              <a:t>Certificati Obbligatori</a:t>
            </a:r>
            <a:r>
              <a:rPr lang="it-IT" sz="1200" dirty="0">
                <a:solidFill>
                  <a:srgbClr val="1D1D1B"/>
                </a:solidFill>
                <a:latin typeface="Calibri"/>
                <a:cs typeface="Calibri"/>
              </a:rPr>
              <a:t>") sarà respinta</a:t>
            </a:r>
            <a:r>
              <a:rPr lang="it-IT" sz="1000" dirty="0">
                <a:solidFill>
                  <a:srgbClr val="1D1D1B"/>
                </a:solidFill>
                <a:latin typeface="Calibri"/>
                <a:cs typeface="Calibri"/>
              </a:rPr>
              <a:t>.</a:t>
            </a:r>
            <a:endParaRPr lang="it-IT" sz="1000" dirty="0">
              <a:latin typeface="Calibri"/>
              <a:cs typeface="Calibri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22DB036-0C9E-A4A7-8716-5062F9D00FBF}"/>
              </a:ext>
            </a:extLst>
          </p:cNvPr>
          <p:cNvSpPr/>
          <p:nvPr/>
        </p:nvSpPr>
        <p:spPr>
          <a:xfrm>
            <a:off x="9985883" y="2115216"/>
            <a:ext cx="920242" cy="246984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3C05106-DAB7-F481-DC42-D8C4B2B84A14}"/>
              </a:ext>
            </a:extLst>
          </p:cNvPr>
          <p:cNvCxnSpPr>
            <a:cxnSpLocks/>
            <a:stCxn id="16" idx="3"/>
            <a:endCxn id="19" idx="1"/>
          </p:cNvCxnSpPr>
          <p:nvPr/>
        </p:nvCxnSpPr>
        <p:spPr>
          <a:xfrm flipV="1">
            <a:off x="9831017" y="2238708"/>
            <a:ext cx="154866" cy="1680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496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9E3C4-67FD-E444-6A3B-51B149BEB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0FE719B7-A098-95C4-57AA-DBEA858E3640}"/>
              </a:ext>
            </a:extLst>
          </p:cNvPr>
          <p:cNvSpPr txBox="1"/>
          <p:nvPr/>
        </p:nvSpPr>
        <p:spPr>
          <a:xfrm>
            <a:off x="443310" y="761509"/>
            <a:ext cx="11453222" cy="8856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Tab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LOGOUT</a:t>
            </a: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: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A valle di questo step il fornitore potrà accedere in piattaforma in qualsiasi momento utilizzando le credenziali di accesso ricevute in fase di registrazione.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B5AFC115-18D1-C237-9ACB-C92FFD2DF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432C1E-E0AD-A68A-D099-020EB922A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05" y="2683359"/>
            <a:ext cx="10160253" cy="184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C0E5F8-53D9-8E5C-E45E-B1593DFA11A2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4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Tab Logout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766C4D0-920C-138F-60C3-E528F5158982}"/>
              </a:ext>
            </a:extLst>
          </p:cNvPr>
          <p:cNvSpPr/>
          <p:nvPr/>
        </p:nvSpPr>
        <p:spPr>
          <a:xfrm>
            <a:off x="7694084" y="1572098"/>
            <a:ext cx="1748789" cy="11464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1440" marR="440690">
              <a:lnSpc>
                <a:spcPct val="100000"/>
              </a:lnSpc>
              <a:spcBef>
                <a:spcPts val="300"/>
              </a:spcBef>
            </a:pPr>
            <a:r>
              <a:rPr lang="it-IT" sz="1200" dirty="0">
                <a:latin typeface="Calibri"/>
                <a:cs typeface="Calibri"/>
              </a:rPr>
              <a:t>Il</a:t>
            </a:r>
            <a:r>
              <a:rPr lang="it-IT" sz="1200" spc="-30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nuovo</a:t>
            </a:r>
            <a:r>
              <a:rPr lang="it-IT" sz="1200" spc="-15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stato</a:t>
            </a:r>
            <a:r>
              <a:rPr lang="it-IT" sz="1200" spc="-10" dirty="0">
                <a:latin typeface="Calibri"/>
                <a:cs typeface="Calibri"/>
              </a:rPr>
              <a:t> </a:t>
            </a:r>
            <a:r>
              <a:rPr lang="it-IT" sz="1200" b="1" i="1" spc="-10" dirty="0">
                <a:latin typeface="Calibri"/>
                <a:cs typeface="Calibri"/>
              </a:rPr>
              <a:t>REGISTRATO</a:t>
            </a:r>
            <a:r>
              <a:rPr lang="it-IT" sz="1200" i="1" spc="-5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segnala</a:t>
            </a:r>
            <a:r>
              <a:rPr lang="it-IT" sz="1200" spc="-20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che</a:t>
            </a:r>
            <a:r>
              <a:rPr lang="it-IT" sz="1200" spc="-25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la</a:t>
            </a:r>
            <a:r>
              <a:rPr lang="it-IT" sz="1200" spc="-25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richiesta</a:t>
            </a:r>
            <a:r>
              <a:rPr lang="it-IT" sz="1200" spc="-15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è</a:t>
            </a:r>
            <a:r>
              <a:rPr lang="it-IT" sz="1200" spc="-25" dirty="0">
                <a:latin typeface="Calibri"/>
                <a:cs typeface="Calibri"/>
              </a:rPr>
              <a:t> </a:t>
            </a:r>
            <a:r>
              <a:rPr lang="it-IT" sz="1200" spc="-10" dirty="0">
                <a:latin typeface="Calibri"/>
                <a:cs typeface="Calibri"/>
              </a:rPr>
              <a:t>stata </a:t>
            </a:r>
            <a:r>
              <a:rPr lang="it-IT" sz="1200" dirty="0">
                <a:latin typeface="Calibri"/>
                <a:cs typeface="Calibri"/>
              </a:rPr>
              <a:t>inoltrata</a:t>
            </a:r>
            <a:r>
              <a:rPr lang="it-IT" sz="1200" spc="-30" dirty="0">
                <a:latin typeface="Calibri"/>
                <a:cs typeface="Calibri"/>
              </a:rPr>
              <a:t> </a:t>
            </a:r>
            <a:r>
              <a:rPr lang="it-IT" sz="1200" dirty="0">
                <a:latin typeface="Calibri"/>
                <a:cs typeface="Calibri"/>
              </a:rPr>
              <a:t>con</a:t>
            </a:r>
            <a:r>
              <a:rPr lang="it-IT" sz="1200" spc="-50" dirty="0">
                <a:latin typeface="Calibri"/>
                <a:cs typeface="Calibri"/>
              </a:rPr>
              <a:t> </a:t>
            </a:r>
            <a:r>
              <a:rPr lang="it-IT" sz="1200" spc="-10" dirty="0">
                <a:latin typeface="Calibri"/>
                <a:cs typeface="Calibri"/>
              </a:rPr>
              <a:t>successo</a:t>
            </a:r>
            <a:endParaRPr lang="it-IT" sz="1200" dirty="0">
              <a:latin typeface="Calibri"/>
              <a:cs typeface="Calibri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98A85F-39F1-A116-7BAD-C852DC51C4C1}"/>
              </a:ext>
            </a:extLst>
          </p:cNvPr>
          <p:cNvSpPr/>
          <p:nvPr/>
        </p:nvSpPr>
        <p:spPr>
          <a:xfrm>
            <a:off x="10082705" y="2683359"/>
            <a:ext cx="920242" cy="246984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2161C06-9F34-AA69-8F5D-3C6630208580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>
            <a:off x="9442873" y="2145332"/>
            <a:ext cx="639832" cy="6615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EBE7461D-BD43-52E8-57B6-B376C4D9F69D}"/>
              </a:ext>
            </a:extLst>
          </p:cNvPr>
          <p:cNvSpPr/>
          <p:nvPr/>
        </p:nvSpPr>
        <p:spPr>
          <a:xfrm>
            <a:off x="4712985" y="4493740"/>
            <a:ext cx="1748789" cy="77713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91440" marR="440690">
              <a:lnSpc>
                <a:spcPct val="100000"/>
              </a:lnSpc>
              <a:spcBef>
                <a:spcPts val="300"/>
              </a:spcBef>
            </a:pPr>
            <a:r>
              <a:rPr lang="it-IT" sz="1200" dirty="0">
                <a:latin typeface="Calibri"/>
                <a:cs typeface="Calibri"/>
              </a:rPr>
              <a:t>Clicca sul bottone «</a:t>
            </a:r>
            <a:r>
              <a:rPr lang="it-IT" sz="1200" b="1" dirty="0">
                <a:latin typeface="Calibri"/>
                <a:cs typeface="Calibri"/>
              </a:rPr>
              <a:t>LOGOUT</a:t>
            </a:r>
            <a:r>
              <a:rPr lang="it-IT" sz="1200" dirty="0">
                <a:latin typeface="Calibri"/>
                <a:cs typeface="Calibri"/>
              </a:rPr>
              <a:t>» per uscire dall’applicazione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6EB12A8-6733-00EF-5273-20458E504D50}"/>
              </a:ext>
            </a:extLst>
          </p:cNvPr>
          <p:cNvSpPr/>
          <p:nvPr/>
        </p:nvSpPr>
        <p:spPr>
          <a:xfrm>
            <a:off x="8228841" y="3671412"/>
            <a:ext cx="725378" cy="246984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6860B24-1C63-63FA-0FA9-6EDDB87BC44D}"/>
              </a:ext>
            </a:extLst>
          </p:cNvPr>
          <p:cNvCxnSpPr>
            <a:cxnSpLocks/>
            <a:stCxn id="30" idx="3"/>
            <a:endCxn id="31" idx="1"/>
          </p:cNvCxnSpPr>
          <p:nvPr/>
        </p:nvCxnSpPr>
        <p:spPr>
          <a:xfrm flipV="1">
            <a:off x="6461774" y="3794904"/>
            <a:ext cx="1767067" cy="10874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783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FA089D94-0723-EAB0-FD3E-D8D950A8B85E}"/>
              </a:ext>
            </a:extLst>
          </p:cNvPr>
          <p:cNvSpPr txBox="1">
            <a:spLocks/>
          </p:cNvSpPr>
          <p:nvPr/>
        </p:nvSpPr>
        <p:spPr>
          <a:xfrm>
            <a:off x="706941" y="2798853"/>
            <a:ext cx="5918146" cy="20664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ctr">
            <a:normAutofit fontScale="97500"/>
          </a:bodyPr>
          <a:lstStyle>
            <a:lvl1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228463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456926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685389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913851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algn="l"/>
            <a:endParaRPr lang="it-IT" sz="3600" b="1" u="sng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7F90761E-583F-D674-C843-0F9569237686}"/>
              </a:ext>
            </a:extLst>
          </p:cNvPr>
          <p:cNvSpPr txBox="1">
            <a:spLocks/>
          </p:cNvSpPr>
          <p:nvPr/>
        </p:nvSpPr>
        <p:spPr>
          <a:xfrm>
            <a:off x="262242" y="3130306"/>
            <a:ext cx="6561251" cy="1549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ctr">
            <a:normAutofit fontScale="97500"/>
          </a:bodyPr>
          <a:lstStyle>
            <a:lvl1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228463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456926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685389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913851" algn="ctr" defTabSz="4125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97" b="0" i="0" u="none" strike="noStrike" cap="none" spc="0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algn="l"/>
            <a:r>
              <a:rPr lang="es-ES" sz="3600" b="1" kern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Grazie per la sua attenzione</a:t>
            </a:r>
            <a:endParaRPr lang="it-IT" sz="3600" b="1" u="sng" kern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18597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F80F1-61E1-7301-5BE4-AC346A03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D14DC6B-6C8A-E8DA-FFA1-E5B1D23B0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5" name="Servizi diffusione audio">
            <a:extLst>
              <a:ext uri="{FF2B5EF4-FFF2-40B4-BE49-F238E27FC236}">
                <a16:creationId xmlns:a16="http://schemas.microsoft.com/office/drawing/2014/main" id="{02024775-55D7-8F3B-B156-B0A92C9DEFB9}"/>
              </a:ext>
            </a:extLst>
          </p:cNvPr>
          <p:cNvSpPr txBox="1"/>
          <p:nvPr/>
        </p:nvSpPr>
        <p:spPr>
          <a:xfrm>
            <a:off x="138396" y="-71833"/>
            <a:ext cx="9748520" cy="532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080" tIns="38080" rIns="38080" bIns="38080">
            <a:spAutoFit/>
          </a:bodyPr>
          <a:lstStyle>
            <a:lvl1pPr defTabSz="571500">
              <a:lnSpc>
                <a:spcPts val="8700"/>
              </a:lnSpc>
              <a:defRPr sz="4200" i="1">
                <a:solidFill>
                  <a:srgbClr val="3273B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marL="0" marR="0" lvl="0" indent="0" algn="l" defTabSz="571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0" cap="none" spc="0" normalizeH="0" baseline="0" noProof="0" dirty="0" err="1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Gill Sans"/>
                <a:sym typeface="Gill Sans"/>
              </a:rPr>
              <a:t>Indice</a:t>
            </a:r>
            <a:endParaRPr kumimoji="0" lang="en-US" sz="2200" b="1" i="1" u="none" strike="noStrike" kern="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3789AD8-AD70-53B3-209C-70DBCD0AD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611393"/>
              </p:ext>
            </p:extLst>
          </p:nvPr>
        </p:nvGraphicFramePr>
        <p:xfrm>
          <a:off x="2207958" y="1240200"/>
          <a:ext cx="8087312" cy="4520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87312">
                  <a:extLst>
                    <a:ext uri="{9D8B030D-6E8A-4147-A177-3AD203B41FA5}">
                      <a16:colId xmlns:a16="http://schemas.microsoft.com/office/drawing/2014/main" val="3524447863"/>
                    </a:ext>
                  </a:extLst>
                </a:gridCol>
              </a:tblGrid>
              <a:tr h="954392">
                <a:tc>
                  <a:txBody>
                    <a:bodyPr/>
                    <a:lstStyle/>
                    <a:p>
                      <a:pPr algn="ctr" defTabSz="825500" hangingPunct="0"/>
                      <a:r>
                        <a:rPr kumimoji="0" lang="it-IT" sz="30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1. </a:t>
                      </a:r>
                      <a:r>
                        <a:rPr kumimoji="0" lang="it-IT" sz="18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Comunicazione delle credenziali di accesso alla piattaforma</a:t>
                      </a:r>
                      <a:endParaRPr lang="it-IT" sz="1800" b="1" i="1" dirty="0">
                        <a:solidFill>
                          <a:srgbClr val="3273B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25093"/>
                  </a:ext>
                </a:extLst>
              </a:tr>
              <a:tr h="502619">
                <a:tc>
                  <a:txBody>
                    <a:bodyPr/>
                    <a:lstStyle/>
                    <a:p>
                      <a:pPr defTabSz="825500" hangingPunct="0"/>
                      <a:r>
                        <a:rPr kumimoji="0" lang="it-IT" sz="30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2. </a:t>
                      </a:r>
                      <a:r>
                        <a:rPr kumimoji="0" lang="it-IT" sz="18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Primo accesso con le credenziali ricevute via e-mail</a:t>
                      </a:r>
                      <a:endParaRPr lang="it-IT" sz="1800" b="1" i="1" dirty="0">
                        <a:solidFill>
                          <a:srgbClr val="3273B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978283"/>
                  </a:ext>
                </a:extLst>
              </a:tr>
              <a:tr h="502619">
                <a:tc>
                  <a:txBody>
                    <a:bodyPr/>
                    <a:lstStyle/>
                    <a:p>
                      <a:pPr defTabSz="825500" hangingPunct="0"/>
                      <a:r>
                        <a:rPr kumimoji="0" lang="it-IT" sz="30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3. </a:t>
                      </a:r>
                      <a:r>
                        <a:rPr kumimoji="0" lang="it-IT" sz="18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Pagina di Benvenuto e Logica di Navigazione</a:t>
                      </a:r>
                      <a:endParaRPr lang="it-IT" sz="1800" b="1" i="1" dirty="0">
                        <a:solidFill>
                          <a:srgbClr val="3273B9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479980"/>
                  </a:ext>
                </a:extLst>
              </a:tr>
              <a:tr h="2092142">
                <a:tc>
                  <a:txBody>
                    <a:bodyPr/>
                    <a:lstStyle/>
                    <a:p>
                      <a:pPr defTabSz="825500" hangingPunct="0"/>
                      <a:r>
                        <a:rPr kumimoji="0" lang="it-IT" sz="28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4. </a:t>
                      </a:r>
                      <a:r>
                        <a:rPr kumimoji="0" lang="it-IT" sz="1800" b="1" i="1" u="none" strike="noStrike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Percorso di registrazione:</a:t>
                      </a:r>
                    </a:p>
                    <a:p>
                      <a:pPr marL="0" lvl="5" indent="0" algn="ctr">
                        <a:buFont typeface="Arial" panose="020B0604020202020204" pitchFamily="34" charset="0"/>
                        <a:buNone/>
                      </a:pPr>
                      <a:endParaRPr kumimoji="0" lang="it-IT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3273B9"/>
                        </a:solidFill>
                        <a:effectLst/>
                        <a:uLnTx/>
                        <a:uFillTx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1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 SOCIETA’ E CONTATTO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2:  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CONTATTI DEL FORNITORE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3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 CERTIFICATI OBBLIGATORI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4:  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FAC-SIMILE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5:  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INFORMAZIONI AGGIUNTIVE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6:  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INVIA REGISTRAZIONE</a:t>
                      </a:r>
                    </a:p>
                    <a:p>
                      <a:pPr marL="0" lvl="5" indent="0" algn="just">
                        <a:buFont typeface="Arial" panose="020B0604020202020204" pitchFamily="34" charset="0"/>
                        <a:buNone/>
                      </a:pPr>
                      <a:r>
                        <a:rPr kumimoji="0" lang="it-IT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                                             TAB 7:  </a:t>
                      </a:r>
                      <a:r>
                        <a:rPr kumimoji="0" lang="it-IT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3273B9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LOGOUT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645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368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0B18-84A7-DE9A-8C91-C86298039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7D8553-50D5-871B-D380-DE5681078199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>
                <a:solidFill>
                  <a:srgbClr val="3273B9"/>
                </a:solidFill>
                <a:latin typeface="Open Sans"/>
                <a:ea typeface="Open Sans"/>
                <a:cs typeface="Open Sans"/>
                <a:sym typeface="Helvetica Neue"/>
              </a:rPr>
              <a:t>Riceverai</a:t>
            </a: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 le credenziali di accesso al Portale Fornitori (Utenza e Password) in due mail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Helvetica Neue"/>
              </a:rPr>
              <a:t>separate:</a:t>
            </a:r>
          </a:p>
        </p:txBody>
      </p:sp>
      <p:sp>
        <p:nvSpPr>
          <p:cNvPr id="7" name="CasellaDiTesto 2">
            <a:extLst>
              <a:ext uri="{FF2B5EF4-FFF2-40B4-BE49-F238E27FC236}">
                <a16:creationId xmlns:a16="http://schemas.microsoft.com/office/drawing/2014/main" id="{E311FA91-073E-BF67-4C41-1ED93BD98AEF}"/>
              </a:ext>
            </a:extLst>
          </p:cNvPr>
          <p:cNvSpPr txBox="1"/>
          <p:nvPr/>
        </p:nvSpPr>
        <p:spPr>
          <a:xfrm>
            <a:off x="443310" y="1581445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1. </a:t>
            </a:r>
            <a:r>
              <a:rPr kumimoji="0" lang="it-IT" sz="1400" b="0" i="0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Esempio di mail </a:t>
            </a:r>
            <a:r>
              <a:rPr kumimoji="0" lang="it-IT" sz="1400" i="0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contenente l’</a:t>
            </a:r>
            <a:r>
              <a:rPr kumimoji="0" lang="it-IT" sz="1400" b="1" i="0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utenza assegnata</a:t>
            </a:r>
            <a:r>
              <a:rPr kumimoji="0" lang="it-IT" sz="1400" b="0" i="0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: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3273B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2F0AAC-BC94-D638-EC93-94F2C06E3E70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1.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Comunicazione delle credenziali di accesso alla piattaforma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D8381082-CB91-CD60-E43E-308764AB5F8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7984" y="2309033"/>
            <a:ext cx="7876032" cy="37185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02FE51C3-7758-0D32-5E6D-59F0F18BE0EC}"/>
              </a:ext>
            </a:extLst>
          </p:cNvPr>
          <p:cNvSpPr txBox="1"/>
          <p:nvPr/>
        </p:nvSpPr>
        <p:spPr>
          <a:xfrm>
            <a:off x="5792724" y="2758614"/>
            <a:ext cx="3732529" cy="332740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66040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520"/>
              </a:spcBef>
            </a:pPr>
            <a:r>
              <a:rPr sz="1200" u="sng" spc="-10" dirty="0">
                <a:solidFill>
                  <a:srgbClr val="350082"/>
                </a:solidFill>
                <a:uFill>
                  <a:solidFill>
                    <a:srgbClr val="350082"/>
                  </a:solidFill>
                </a:uFill>
                <a:latin typeface="Calibri"/>
                <a:cs typeface="Calibri"/>
                <a:hlinkClick r:id="rId3"/>
              </a:rPr>
              <a:t>https://fornitori.mediaset.it</a:t>
            </a:r>
            <a:r>
              <a:rPr sz="1200" spc="40" dirty="0">
                <a:solidFill>
                  <a:srgbClr val="350082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4F4A50"/>
                </a:solidFill>
                <a:latin typeface="Calibri"/>
                <a:cs typeface="Calibri"/>
              </a:rPr>
              <a:t>di</a:t>
            </a:r>
            <a:r>
              <a:rPr sz="1200" b="1" spc="80" dirty="0">
                <a:solidFill>
                  <a:srgbClr val="4F4A5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4F4A50"/>
                </a:solidFill>
                <a:latin typeface="Calibri"/>
                <a:cs typeface="Calibri"/>
              </a:rPr>
              <a:t>Mediaset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1F3F0684-37CC-6057-D8D7-A2101725850D}"/>
              </a:ext>
            </a:extLst>
          </p:cNvPr>
          <p:cNvGrpSpPr/>
          <p:nvPr/>
        </p:nvGrpSpPr>
        <p:grpSpPr>
          <a:xfrm>
            <a:off x="2157984" y="3335828"/>
            <a:ext cx="7851775" cy="2691765"/>
            <a:chOff x="668972" y="3031172"/>
            <a:chExt cx="7851775" cy="2691765"/>
          </a:xfrm>
        </p:grpSpPr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E2364272-0349-F715-020B-5CC81D406B90}"/>
                </a:ext>
              </a:extLst>
            </p:cNvPr>
            <p:cNvSpPr/>
            <p:nvPr/>
          </p:nvSpPr>
          <p:spPr>
            <a:xfrm>
              <a:off x="681989" y="3044190"/>
              <a:ext cx="7825740" cy="2665730"/>
            </a:xfrm>
            <a:custGeom>
              <a:avLst/>
              <a:gdLst/>
              <a:ahLst/>
              <a:cxnLst/>
              <a:rect l="l" t="t" r="r" b="b"/>
              <a:pathLst>
                <a:path w="7825740" h="2665729">
                  <a:moveTo>
                    <a:pt x="7825740" y="0"/>
                  </a:moveTo>
                  <a:lnTo>
                    <a:pt x="0" y="0"/>
                  </a:lnTo>
                  <a:lnTo>
                    <a:pt x="0" y="2665476"/>
                  </a:lnTo>
                  <a:lnTo>
                    <a:pt x="7825740" y="2665476"/>
                  </a:lnTo>
                  <a:lnTo>
                    <a:pt x="78257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74108D84-9A41-6201-3A9B-3DFDD9F8FAA3}"/>
                </a:ext>
              </a:extLst>
            </p:cNvPr>
            <p:cNvSpPr/>
            <p:nvPr/>
          </p:nvSpPr>
          <p:spPr>
            <a:xfrm>
              <a:off x="681989" y="3044190"/>
              <a:ext cx="7825740" cy="2665730"/>
            </a:xfrm>
            <a:custGeom>
              <a:avLst/>
              <a:gdLst/>
              <a:ahLst/>
              <a:cxnLst/>
              <a:rect l="l" t="t" r="r" b="b"/>
              <a:pathLst>
                <a:path w="7825740" h="2665729">
                  <a:moveTo>
                    <a:pt x="0" y="2665476"/>
                  </a:moveTo>
                  <a:lnTo>
                    <a:pt x="7825740" y="2665476"/>
                  </a:lnTo>
                  <a:lnTo>
                    <a:pt x="7825740" y="0"/>
                  </a:lnTo>
                  <a:lnTo>
                    <a:pt x="0" y="0"/>
                  </a:lnTo>
                  <a:lnTo>
                    <a:pt x="0" y="2665476"/>
                  </a:lnTo>
                  <a:close/>
                </a:path>
              </a:pathLst>
            </a:custGeom>
            <a:ln w="25908">
              <a:solidFill>
                <a:srgbClr val="BBBB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4">
            <a:extLst>
              <a:ext uri="{FF2B5EF4-FFF2-40B4-BE49-F238E27FC236}">
                <a16:creationId xmlns:a16="http://schemas.microsoft.com/office/drawing/2014/main" id="{9FC7989A-3E36-60B0-7B07-C4FB5240716E}"/>
              </a:ext>
            </a:extLst>
          </p:cNvPr>
          <p:cNvSpPr txBox="1"/>
          <p:nvPr/>
        </p:nvSpPr>
        <p:spPr>
          <a:xfrm>
            <a:off x="2261375" y="3372925"/>
            <a:ext cx="7595870" cy="1200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Gentile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Mr.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Mario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Rossi,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Lei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è</a:t>
            </a:r>
            <a:r>
              <a:rPr sz="110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stato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registrato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dalla società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Mediaset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sulla piattaforma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procurement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https://fornitori.mediaset.it.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Per</a:t>
            </a:r>
            <a:r>
              <a:rPr sz="11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accedere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alla</a:t>
            </a:r>
            <a:r>
              <a:rPr sz="11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piattaforma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online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può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effettuare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l'accesso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con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suoi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dati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personali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cliccando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seguente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URL: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Calibri"/>
              <a:cs typeface="Calibri"/>
            </a:endParaRPr>
          </a:p>
          <a:p>
            <a:pPr marR="526288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Piattaforma:</a:t>
            </a:r>
            <a:r>
              <a:rPr sz="1100" spc="-6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https://fornitori.mediaset.it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Nome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Utente: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Mr.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Mario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Rossi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25CF49D9-05C6-3C63-128B-167F0DCD3508}"/>
              </a:ext>
            </a:extLst>
          </p:cNvPr>
          <p:cNvSpPr txBox="1"/>
          <p:nvPr/>
        </p:nvSpPr>
        <p:spPr>
          <a:xfrm>
            <a:off x="2261375" y="4546964"/>
            <a:ext cx="10166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Login: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mario.rossi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C7F0EEE9-05FD-934A-FF34-A5447BC413D0}"/>
              </a:ext>
            </a:extLst>
          </p:cNvPr>
          <p:cNvSpPr txBox="1"/>
          <p:nvPr/>
        </p:nvSpPr>
        <p:spPr>
          <a:xfrm>
            <a:off x="2261375" y="4882497"/>
            <a:ext cx="661987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Le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sarà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inviata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password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con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email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separata.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Calibri"/>
              <a:cs typeface="Calibri"/>
            </a:endParaRPr>
          </a:p>
          <a:p>
            <a:pPr marR="5080"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caso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domande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riguardanti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l'utilizzo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della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piattaforma</a:t>
            </a:r>
            <a:r>
              <a:rPr sz="1100" spc="-6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contattare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supporto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seguente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numero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800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97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60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23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scrivendo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alla email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  <a:hlinkClick r:id="rId4"/>
              </a:rPr>
              <a:t>support.mediaset@synertrade.com.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Questo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è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messaggio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generato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automaticamente,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 non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rispondere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 questa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email.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4" name="object 17">
            <a:extLst>
              <a:ext uri="{FF2B5EF4-FFF2-40B4-BE49-F238E27FC236}">
                <a16:creationId xmlns:a16="http://schemas.microsoft.com/office/drawing/2014/main" id="{25F3E61E-14E3-D4ED-9830-A1B4862E3627}"/>
              </a:ext>
            </a:extLst>
          </p:cNvPr>
          <p:cNvSpPr txBox="1"/>
          <p:nvPr/>
        </p:nvSpPr>
        <p:spPr>
          <a:xfrm>
            <a:off x="2339816" y="3029657"/>
            <a:ext cx="1590392" cy="25199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6667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525"/>
              </a:spcBef>
            </a:pPr>
            <a:r>
              <a:rPr sz="1200" dirty="0">
                <a:solidFill>
                  <a:srgbClr val="4F4A50"/>
                </a:solidFill>
                <a:latin typeface="Calibri"/>
                <a:cs typeface="Calibri"/>
              </a:rPr>
              <a:t>Mario</a:t>
            </a:r>
            <a:r>
              <a:rPr sz="1200" spc="-5" dirty="0">
                <a:solidFill>
                  <a:srgbClr val="4F4A5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F4A50"/>
                </a:solidFill>
                <a:latin typeface="Calibri"/>
                <a:cs typeface="Calibri"/>
              </a:rPr>
              <a:t>Rossi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35" name="object 18">
            <a:extLst>
              <a:ext uri="{FF2B5EF4-FFF2-40B4-BE49-F238E27FC236}">
                <a16:creationId xmlns:a16="http://schemas.microsoft.com/office/drawing/2014/main" id="{890B0D8F-7F8C-24BA-A7F0-A3FC9A2E324C}"/>
              </a:ext>
            </a:extLst>
          </p:cNvPr>
          <p:cNvGrpSpPr/>
          <p:nvPr/>
        </p:nvGrpSpPr>
        <p:grpSpPr>
          <a:xfrm>
            <a:off x="2963989" y="4032359"/>
            <a:ext cx="5556757" cy="516636"/>
            <a:chOff x="1463039" y="3727703"/>
            <a:chExt cx="5568696" cy="516636"/>
          </a:xfrm>
        </p:grpSpPr>
        <p:pic>
          <p:nvPicPr>
            <p:cNvPr id="36" name="object 19">
              <a:extLst>
                <a:ext uri="{FF2B5EF4-FFF2-40B4-BE49-F238E27FC236}">
                  <a16:creationId xmlns:a16="http://schemas.microsoft.com/office/drawing/2014/main" id="{73C98649-C140-8F61-FA81-9AD1F0D924B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3039" y="3855694"/>
              <a:ext cx="2327910" cy="269011"/>
            </a:xfrm>
            <a:prstGeom prst="rect">
              <a:avLst/>
            </a:prstGeom>
          </p:spPr>
        </p:pic>
        <p:pic>
          <p:nvPicPr>
            <p:cNvPr id="37" name="object 20">
              <a:extLst>
                <a:ext uri="{FF2B5EF4-FFF2-40B4-BE49-F238E27FC236}">
                  <a16:creationId xmlns:a16="http://schemas.microsoft.com/office/drawing/2014/main" id="{94C64124-04F0-FE9D-0047-FEDE3FD8BFB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23004" y="3727703"/>
              <a:ext cx="2808731" cy="516636"/>
            </a:xfrm>
            <a:prstGeom prst="rect">
              <a:avLst/>
            </a:prstGeom>
          </p:spPr>
        </p:pic>
        <p:pic>
          <p:nvPicPr>
            <p:cNvPr id="38" name="object 21">
              <a:extLst>
                <a:ext uri="{FF2B5EF4-FFF2-40B4-BE49-F238E27FC236}">
                  <a16:creationId xmlns:a16="http://schemas.microsoft.com/office/drawing/2014/main" id="{7FCED0C1-0E9C-3D29-86D6-30707B3B1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91583" y="3797769"/>
              <a:ext cx="2581656" cy="422186"/>
            </a:xfrm>
            <a:prstGeom prst="rect">
              <a:avLst/>
            </a:prstGeom>
          </p:spPr>
        </p:pic>
        <p:pic>
          <p:nvPicPr>
            <p:cNvPr id="39" name="object 22">
              <a:extLst>
                <a:ext uri="{FF2B5EF4-FFF2-40B4-BE49-F238E27FC236}">
                  <a16:creationId xmlns:a16="http://schemas.microsoft.com/office/drawing/2014/main" id="{6CC52B8F-5AFF-E386-598C-56E5198F325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6719" y="3779532"/>
              <a:ext cx="2707385" cy="415277"/>
            </a:xfrm>
            <a:prstGeom prst="rect">
              <a:avLst/>
            </a:prstGeom>
          </p:spPr>
        </p:pic>
      </p:grpSp>
      <p:sp>
        <p:nvSpPr>
          <p:cNvPr id="40" name="object 23">
            <a:extLst>
              <a:ext uri="{FF2B5EF4-FFF2-40B4-BE49-F238E27FC236}">
                <a16:creationId xmlns:a16="http://schemas.microsoft.com/office/drawing/2014/main" id="{369EA39F-E113-FF4B-5C86-3EF4A1AAC464}"/>
              </a:ext>
            </a:extLst>
          </p:cNvPr>
          <p:cNvSpPr txBox="1"/>
          <p:nvPr/>
        </p:nvSpPr>
        <p:spPr>
          <a:xfrm>
            <a:off x="5795835" y="4154279"/>
            <a:ext cx="2569845" cy="223138"/>
          </a:xfrm>
          <a:prstGeom prst="rect">
            <a:avLst/>
          </a:prstGeom>
          <a:solidFill>
            <a:srgbClr val="FFFFFF"/>
          </a:solidFill>
          <a:ln w="9144">
            <a:solidFill>
              <a:srgbClr val="1D1D1B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0"/>
              </a:spcBef>
            </a:pPr>
            <a:r>
              <a:rPr sz="1200" b="1" dirty="0">
                <a:latin typeface="Calibri"/>
                <a:cs typeface="Calibri"/>
              </a:rPr>
              <a:t>Link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10" dirty="0">
                <a:latin typeface="Calibri"/>
                <a:cs typeface="Calibri"/>
              </a:rPr>
              <a:t> collegarsi</a:t>
            </a:r>
            <a:r>
              <a:rPr sz="1200" dirty="0">
                <a:latin typeface="Calibri"/>
                <a:cs typeface="Calibri"/>
              </a:rPr>
              <a:t> al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Portale</a:t>
            </a:r>
            <a:r>
              <a:rPr sz="1200" spc="-10" dirty="0">
                <a:latin typeface="Calibri"/>
                <a:cs typeface="Calibri"/>
              </a:rPr>
              <a:t> Fornitori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1" name="object 24">
            <a:extLst>
              <a:ext uri="{FF2B5EF4-FFF2-40B4-BE49-F238E27FC236}">
                <a16:creationId xmlns:a16="http://schemas.microsoft.com/office/drawing/2014/main" id="{DB1BFA33-4448-19C6-B73F-C0A6265FF37E}"/>
              </a:ext>
            </a:extLst>
          </p:cNvPr>
          <p:cNvGrpSpPr/>
          <p:nvPr/>
        </p:nvGrpSpPr>
        <p:grpSpPr>
          <a:xfrm>
            <a:off x="2601531" y="4258039"/>
            <a:ext cx="6350635" cy="678180"/>
            <a:chOff x="1112519" y="3953383"/>
            <a:chExt cx="6350635" cy="678180"/>
          </a:xfrm>
        </p:grpSpPr>
        <p:sp>
          <p:nvSpPr>
            <p:cNvPr id="42" name="object 25">
              <a:extLst>
                <a:ext uri="{FF2B5EF4-FFF2-40B4-BE49-F238E27FC236}">
                  <a16:creationId xmlns:a16="http://schemas.microsoft.com/office/drawing/2014/main" id="{42AF35B7-27B7-D857-0627-1CB79D0E28F8}"/>
                </a:ext>
              </a:extLst>
            </p:cNvPr>
            <p:cNvSpPr/>
            <p:nvPr/>
          </p:nvSpPr>
          <p:spPr>
            <a:xfrm>
              <a:off x="3780281" y="3953383"/>
              <a:ext cx="527050" cy="76200"/>
            </a:xfrm>
            <a:custGeom>
              <a:avLst/>
              <a:gdLst/>
              <a:ahLst/>
              <a:cxnLst/>
              <a:rect l="l" t="t" r="r" b="b"/>
              <a:pathLst>
                <a:path w="527050" h="76200">
                  <a:moveTo>
                    <a:pt x="75945" y="0"/>
                  </a:moveTo>
                  <a:lnTo>
                    <a:pt x="0" y="38481"/>
                  </a:lnTo>
                  <a:lnTo>
                    <a:pt x="76453" y="76200"/>
                  </a:lnTo>
                  <a:lnTo>
                    <a:pt x="76266" y="48006"/>
                  </a:lnTo>
                  <a:lnTo>
                    <a:pt x="63500" y="48006"/>
                  </a:lnTo>
                  <a:lnTo>
                    <a:pt x="63500" y="28194"/>
                  </a:lnTo>
                  <a:lnTo>
                    <a:pt x="76133" y="28128"/>
                  </a:lnTo>
                  <a:lnTo>
                    <a:pt x="75945" y="0"/>
                  </a:lnTo>
                  <a:close/>
                </a:path>
                <a:path w="527050" h="76200">
                  <a:moveTo>
                    <a:pt x="76133" y="28128"/>
                  </a:moveTo>
                  <a:lnTo>
                    <a:pt x="63500" y="28194"/>
                  </a:lnTo>
                  <a:lnTo>
                    <a:pt x="63500" y="48006"/>
                  </a:lnTo>
                  <a:lnTo>
                    <a:pt x="76265" y="47939"/>
                  </a:lnTo>
                  <a:lnTo>
                    <a:pt x="76133" y="28128"/>
                  </a:lnTo>
                  <a:close/>
                </a:path>
                <a:path w="527050" h="76200">
                  <a:moveTo>
                    <a:pt x="76265" y="47939"/>
                  </a:moveTo>
                  <a:lnTo>
                    <a:pt x="63500" y="48006"/>
                  </a:lnTo>
                  <a:lnTo>
                    <a:pt x="76266" y="48006"/>
                  </a:lnTo>
                  <a:close/>
                </a:path>
                <a:path w="527050" h="76200">
                  <a:moveTo>
                    <a:pt x="526668" y="25781"/>
                  </a:moveTo>
                  <a:lnTo>
                    <a:pt x="76133" y="28128"/>
                  </a:lnTo>
                  <a:lnTo>
                    <a:pt x="76265" y="47939"/>
                  </a:lnTo>
                  <a:lnTo>
                    <a:pt x="526795" y="45593"/>
                  </a:lnTo>
                  <a:lnTo>
                    <a:pt x="526668" y="25781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26">
              <a:extLst>
                <a:ext uri="{FF2B5EF4-FFF2-40B4-BE49-F238E27FC236}">
                  <a16:creationId xmlns:a16="http://schemas.microsoft.com/office/drawing/2014/main" id="{3A7265ED-60AA-6000-D58A-45EB452858A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2519" y="4248874"/>
              <a:ext cx="1032522" cy="244640"/>
            </a:xfrm>
            <a:prstGeom prst="rect">
              <a:avLst/>
            </a:prstGeom>
          </p:spPr>
        </p:pic>
        <p:pic>
          <p:nvPicPr>
            <p:cNvPr id="44" name="object 27">
              <a:extLst>
                <a:ext uri="{FF2B5EF4-FFF2-40B4-BE49-F238E27FC236}">
                  <a16:creationId xmlns:a16="http://schemas.microsoft.com/office/drawing/2014/main" id="{D2BB7569-DF20-86DC-7AB5-8CBC6002433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2927" y="4114800"/>
              <a:ext cx="4610100" cy="516636"/>
            </a:xfrm>
            <a:prstGeom prst="rect">
              <a:avLst/>
            </a:prstGeom>
          </p:spPr>
        </p:pic>
        <p:pic>
          <p:nvPicPr>
            <p:cNvPr id="45" name="object 28">
              <a:extLst>
                <a:ext uri="{FF2B5EF4-FFF2-40B4-BE49-F238E27FC236}">
                  <a16:creationId xmlns:a16="http://schemas.microsoft.com/office/drawing/2014/main" id="{0939C3D0-2559-CBAA-F913-E991DF9B6B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21508" y="4184865"/>
              <a:ext cx="4213860" cy="422186"/>
            </a:xfrm>
            <a:prstGeom prst="rect">
              <a:avLst/>
            </a:prstGeom>
          </p:spPr>
        </p:pic>
        <p:pic>
          <p:nvPicPr>
            <p:cNvPr id="46" name="object 29">
              <a:extLst>
                <a:ext uri="{FF2B5EF4-FFF2-40B4-BE49-F238E27FC236}">
                  <a16:creationId xmlns:a16="http://schemas.microsoft.com/office/drawing/2014/main" id="{87F5586A-271E-6019-6C50-D151C682E89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66643" y="4166628"/>
              <a:ext cx="4508754" cy="415277"/>
            </a:xfrm>
            <a:prstGeom prst="rect">
              <a:avLst/>
            </a:prstGeom>
          </p:spPr>
        </p:pic>
        <p:sp>
          <p:nvSpPr>
            <p:cNvPr id="47" name="object 30">
              <a:extLst>
                <a:ext uri="{FF2B5EF4-FFF2-40B4-BE49-F238E27FC236}">
                  <a16:creationId xmlns:a16="http://schemas.microsoft.com/office/drawing/2014/main" id="{E74351D2-EA7C-F6A5-9042-2890D209E9E4}"/>
                </a:ext>
              </a:extLst>
            </p:cNvPr>
            <p:cNvSpPr/>
            <p:nvPr/>
          </p:nvSpPr>
          <p:spPr>
            <a:xfrm>
              <a:off x="2936747" y="4236720"/>
              <a:ext cx="4371340" cy="277495"/>
            </a:xfrm>
            <a:custGeom>
              <a:avLst/>
              <a:gdLst/>
              <a:ahLst/>
              <a:cxnLst/>
              <a:rect l="l" t="t" r="r" b="b"/>
              <a:pathLst>
                <a:path w="4371340" h="277495">
                  <a:moveTo>
                    <a:pt x="0" y="277367"/>
                  </a:moveTo>
                  <a:lnTo>
                    <a:pt x="4370832" y="277367"/>
                  </a:lnTo>
                  <a:lnTo>
                    <a:pt x="4370832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9144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31">
            <a:extLst>
              <a:ext uri="{FF2B5EF4-FFF2-40B4-BE49-F238E27FC236}">
                <a16:creationId xmlns:a16="http://schemas.microsoft.com/office/drawing/2014/main" id="{66A1F339-770F-B659-8B37-50030BCF5726}"/>
              </a:ext>
            </a:extLst>
          </p:cNvPr>
          <p:cNvSpPr txBox="1"/>
          <p:nvPr/>
        </p:nvSpPr>
        <p:spPr>
          <a:xfrm>
            <a:off x="4518087" y="4567029"/>
            <a:ext cx="434632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it-IT" sz="1200" b="1" dirty="0">
                <a:latin typeface="Calibri"/>
                <a:cs typeface="Calibri"/>
              </a:rPr>
              <a:t>UTENZA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assegnata,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utilizzare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accedere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Portale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Fornitori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9" name="object 32">
            <a:extLst>
              <a:ext uri="{FF2B5EF4-FFF2-40B4-BE49-F238E27FC236}">
                <a16:creationId xmlns:a16="http://schemas.microsoft.com/office/drawing/2014/main" id="{BCF2F11B-B6D8-4B00-6A7D-1385EEFE97EB}"/>
              </a:ext>
            </a:extLst>
          </p:cNvPr>
          <p:cNvSpPr/>
          <p:nvPr/>
        </p:nvSpPr>
        <p:spPr>
          <a:xfrm>
            <a:off x="3623373" y="4640054"/>
            <a:ext cx="803275" cy="76200"/>
          </a:xfrm>
          <a:custGeom>
            <a:avLst/>
            <a:gdLst/>
            <a:ahLst/>
            <a:cxnLst/>
            <a:rect l="l" t="t" r="r" b="b"/>
            <a:pathLst>
              <a:path w="803275" h="76200">
                <a:moveTo>
                  <a:pt x="76326" y="0"/>
                </a:moveTo>
                <a:lnTo>
                  <a:pt x="0" y="37718"/>
                </a:lnTo>
                <a:lnTo>
                  <a:pt x="76073" y="76200"/>
                </a:lnTo>
                <a:lnTo>
                  <a:pt x="76167" y="47933"/>
                </a:lnTo>
                <a:lnTo>
                  <a:pt x="63500" y="47878"/>
                </a:lnTo>
                <a:lnTo>
                  <a:pt x="63500" y="28067"/>
                </a:lnTo>
                <a:lnTo>
                  <a:pt x="76233" y="28067"/>
                </a:lnTo>
                <a:lnTo>
                  <a:pt x="76326" y="0"/>
                </a:lnTo>
                <a:close/>
              </a:path>
              <a:path w="803275" h="76200">
                <a:moveTo>
                  <a:pt x="76233" y="28121"/>
                </a:moveTo>
                <a:lnTo>
                  <a:pt x="76167" y="47933"/>
                </a:lnTo>
                <a:lnTo>
                  <a:pt x="802767" y="51053"/>
                </a:lnTo>
                <a:lnTo>
                  <a:pt x="802894" y="31242"/>
                </a:lnTo>
                <a:lnTo>
                  <a:pt x="76233" y="28121"/>
                </a:lnTo>
                <a:close/>
              </a:path>
              <a:path w="803275" h="76200">
                <a:moveTo>
                  <a:pt x="63500" y="28067"/>
                </a:moveTo>
                <a:lnTo>
                  <a:pt x="63500" y="47878"/>
                </a:lnTo>
                <a:lnTo>
                  <a:pt x="76167" y="47933"/>
                </a:lnTo>
                <a:lnTo>
                  <a:pt x="76233" y="28121"/>
                </a:lnTo>
                <a:lnTo>
                  <a:pt x="63500" y="28067"/>
                </a:lnTo>
                <a:close/>
              </a:path>
              <a:path w="803275" h="76200">
                <a:moveTo>
                  <a:pt x="76233" y="28067"/>
                </a:moveTo>
                <a:lnTo>
                  <a:pt x="63500" y="28067"/>
                </a:lnTo>
                <a:lnTo>
                  <a:pt x="76233" y="28121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Segnaposto numero diapositiva 1">
            <a:extLst>
              <a:ext uri="{FF2B5EF4-FFF2-40B4-BE49-F238E27FC236}">
                <a16:creationId xmlns:a16="http://schemas.microsoft.com/office/drawing/2014/main" id="{3AC7AB60-5791-D8D9-357D-75591097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147217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F8DCD-3596-8FEC-ECA7-72AAB60E1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2">
            <a:extLst>
              <a:ext uri="{FF2B5EF4-FFF2-40B4-BE49-F238E27FC236}">
                <a16:creationId xmlns:a16="http://schemas.microsoft.com/office/drawing/2014/main" id="{AB305FA3-9D06-6255-3B58-3DD0C7F3D771}"/>
              </a:ext>
            </a:extLst>
          </p:cNvPr>
          <p:cNvSpPr txBox="1"/>
          <p:nvPr/>
        </p:nvSpPr>
        <p:spPr>
          <a:xfrm>
            <a:off x="462360" y="768205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2. Esempio di mail contenente la </a:t>
            </a:r>
            <a:r>
              <a:rPr lang="it-IT" sz="1400" b="1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password iniziale </a:t>
            </a:r>
            <a:r>
              <a:rPr lang="it-IT" sz="14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per l’utenza assegnata: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35202A-7E56-B7A3-732C-3852E05ADAD6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1.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Comunicazione delle credenziali di accesso alla piattaforma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grpSp>
        <p:nvGrpSpPr>
          <p:cNvPr id="35" name="object 2">
            <a:extLst>
              <a:ext uri="{FF2B5EF4-FFF2-40B4-BE49-F238E27FC236}">
                <a16:creationId xmlns:a16="http://schemas.microsoft.com/office/drawing/2014/main" id="{02553AE1-E02D-94B3-BF81-4FB43984D317}"/>
              </a:ext>
            </a:extLst>
          </p:cNvPr>
          <p:cNvGrpSpPr/>
          <p:nvPr/>
        </p:nvGrpSpPr>
        <p:grpSpPr>
          <a:xfrm>
            <a:off x="2300461" y="2088369"/>
            <a:ext cx="7849742" cy="3898011"/>
            <a:chOff x="656844" y="1575816"/>
            <a:chExt cx="7849742" cy="3898011"/>
          </a:xfrm>
        </p:grpSpPr>
        <p:pic>
          <p:nvPicPr>
            <p:cNvPr id="36" name="object 3">
              <a:extLst>
                <a:ext uri="{FF2B5EF4-FFF2-40B4-BE49-F238E27FC236}">
                  <a16:creationId xmlns:a16="http://schemas.microsoft.com/office/drawing/2014/main" id="{7832D11C-46EE-9CD7-A4E7-BB3CF5D1A51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6844" y="1575816"/>
              <a:ext cx="7848600" cy="38968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7" name="object 4">
              <a:extLst>
                <a:ext uri="{FF2B5EF4-FFF2-40B4-BE49-F238E27FC236}">
                  <a16:creationId xmlns:a16="http://schemas.microsoft.com/office/drawing/2014/main" id="{4E38329F-52BE-6D3F-2263-D64EED0B97A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2396" y="2353056"/>
              <a:ext cx="1362455" cy="16154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8" name="object 5">
              <a:extLst>
                <a:ext uri="{FF2B5EF4-FFF2-40B4-BE49-F238E27FC236}">
                  <a16:creationId xmlns:a16="http://schemas.microsoft.com/office/drawing/2014/main" id="{A5617867-0763-2453-42C6-7DA9039DCDD7}"/>
                </a:ext>
              </a:extLst>
            </p:cNvPr>
            <p:cNvSpPr/>
            <p:nvPr/>
          </p:nvSpPr>
          <p:spPr>
            <a:xfrm>
              <a:off x="1528208" y="2054225"/>
              <a:ext cx="3807442" cy="224535"/>
            </a:xfrm>
            <a:custGeom>
              <a:avLst/>
              <a:gdLst/>
              <a:ahLst/>
              <a:cxnLst/>
              <a:rect l="l" t="t" r="r" b="b"/>
              <a:pathLst>
                <a:path w="3831590" h="332739">
                  <a:moveTo>
                    <a:pt x="3831336" y="0"/>
                  </a:moveTo>
                  <a:lnTo>
                    <a:pt x="0" y="0"/>
                  </a:lnTo>
                  <a:lnTo>
                    <a:pt x="0" y="332232"/>
                  </a:lnTo>
                  <a:lnTo>
                    <a:pt x="3831336" y="332232"/>
                  </a:lnTo>
                  <a:lnTo>
                    <a:pt x="3831336" y="0"/>
                  </a:lnTo>
                  <a:close/>
                </a:path>
              </a:pathLst>
            </a:custGeom>
            <a:solidFill>
              <a:srgbClr val="F0F0F0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6">
              <a:extLst>
                <a:ext uri="{FF2B5EF4-FFF2-40B4-BE49-F238E27FC236}">
                  <a16:creationId xmlns:a16="http://schemas.microsoft.com/office/drawing/2014/main" id="{39DD47BC-D186-ED0F-8F89-4274F9C2B4E3}"/>
                </a:ext>
              </a:extLst>
            </p:cNvPr>
            <p:cNvSpPr/>
            <p:nvPr/>
          </p:nvSpPr>
          <p:spPr>
            <a:xfrm>
              <a:off x="701802" y="2675382"/>
              <a:ext cx="7804784" cy="2798445"/>
            </a:xfrm>
            <a:custGeom>
              <a:avLst/>
              <a:gdLst/>
              <a:ahLst/>
              <a:cxnLst/>
              <a:rect l="l" t="t" r="r" b="b"/>
              <a:pathLst>
                <a:path w="7804784" h="2798445">
                  <a:moveTo>
                    <a:pt x="7804404" y="0"/>
                  </a:moveTo>
                  <a:lnTo>
                    <a:pt x="0" y="0"/>
                  </a:lnTo>
                  <a:lnTo>
                    <a:pt x="0" y="2798064"/>
                  </a:lnTo>
                  <a:lnTo>
                    <a:pt x="7804404" y="2798064"/>
                  </a:lnTo>
                  <a:lnTo>
                    <a:pt x="7804404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13">
            <a:extLst>
              <a:ext uri="{FF2B5EF4-FFF2-40B4-BE49-F238E27FC236}">
                <a16:creationId xmlns:a16="http://schemas.microsoft.com/office/drawing/2014/main" id="{33016487-238A-3267-9469-77F7727C1041}"/>
              </a:ext>
            </a:extLst>
          </p:cNvPr>
          <p:cNvSpPr txBox="1"/>
          <p:nvPr/>
        </p:nvSpPr>
        <p:spPr>
          <a:xfrm>
            <a:off x="2345418" y="3187935"/>
            <a:ext cx="7804784" cy="2798445"/>
          </a:xfrm>
          <a:prstGeom prst="rect">
            <a:avLst/>
          </a:prstGeom>
          <a:ln w="25907">
            <a:solidFill>
              <a:srgbClr val="BBBBB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Gentile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Mr.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Mario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Rossi,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Calibri"/>
              <a:cs typeface="Calibri"/>
            </a:endParaRPr>
          </a:p>
          <a:p>
            <a:pPr marL="91440" marR="339725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E'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stata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generata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nuova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password.</a:t>
            </a:r>
            <a:r>
              <a:rPr sz="1100" spc="-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utilizzare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questa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password</a:t>
            </a:r>
            <a:r>
              <a:rPr sz="1100" spc="-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temporanea,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insieme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alla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login,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per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accedere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al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seguente</a:t>
            </a:r>
            <a:r>
              <a:rPr sz="1100" spc="-5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link:</a:t>
            </a:r>
            <a:endParaRPr sz="1100" dirty="0">
              <a:latin typeface="Calibri"/>
              <a:cs typeface="Calibri"/>
            </a:endParaRPr>
          </a:p>
          <a:p>
            <a:pPr marL="91440" marR="5828030"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URL: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https://fornitori.mediaset.it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Password: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uZZ2»099xx</a:t>
            </a:r>
            <a:endParaRPr sz="11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volta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effettuato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primo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login,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seguire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seguenti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2</a:t>
            </a:r>
            <a:r>
              <a:rPr sz="11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passi:</a:t>
            </a:r>
            <a:endParaRPr sz="1100" dirty="0">
              <a:latin typeface="Calibri"/>
              <a:cs typeface="Calibri"/>
            </a:endParaRPr>
          </a:p>
          <a:p>
            <a:pPr marL="229870" indent="-1390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30504" algn="l"/>
              </a:tabLst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sarà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richiesto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inserire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nuova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password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personale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(La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seguire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le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regole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indicate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nella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pagina).</a:t>
            </a:r>
            <a:endParaRPr sz="1100" dirty="0">
              <a:latin typeface="Calibri"/>
              <a:cs typeface="Calibri"/>
            </a:endParaRPr>
          </a:p>
          <a:p>
            <a:pPr marL="91440" marR="831215" indent="139065">
              <a:lnSpc>
                <a:spcPct val="100000"/>
              </a:lnSpc>
              <a:buAutoNum type="arabicPeriod"/>
              <a:tabLst>
                <a:tab pos="230504" algn="l"/>
              </a:tabLst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Una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volta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entrato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nella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piattaforma,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cliccare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sul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proprio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nome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nell'angolo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 alto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destra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verificare/salvare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le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proprie impostazioni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personali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(Lingua, time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zone,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ecc).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Calibri"/>
              <a:cs typeface="Calibri"/>
            </a:endParaRPr>
          </a:p>
          <a:p>
            <a:pPr marL="91440" marR="1097915">
              <a:lnSpc>
                <a:spcPct val="100000"/>
              </a:lnSpc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In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caso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domande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riguardanti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l'utilizzo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della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piattaforma</a:t>
            </a:r>
            <a:r>
              <a:rPr sz="1100" spc="-6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contattare</a:t>
            </a:r>
            <a:r>
              <a:rPr sz="1100" spc="-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il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supporto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seguente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numero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800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97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60</a:t>
            </a:r>
            <a:r>
              <a:rPr sz="1100" spc="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23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scrivendo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alla email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  <a:hlinkClick r:id="rId4"/>
              </a:rPr>
              <a:t>support.mediaset@synertrade.com.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Questo</a:t>
            </a:r>
            <a:r>
              <a:rPr sz="1100" spc="-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è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un</a:t>
            </a:r>
            <a:r>
              <a:rPr sz="110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messaggio</a:t>
            </a:r>
            <a:r>
              <a:rPr sz="1100" spc="-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generato</a:t>
            </a:r>
            <a:r>
              <a:rPr sz="110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automaticamente,</a:t>
            </a:r>
            <a:r>
              <a:rPr sz="1100" spc="-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la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preghiamo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di non</a:t>
            </a:r>
            <a:r>
              <a:rPr sz="1100" spc="-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rispondere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1D1D1B"/>
                </a:solidFill>
                <a:latin typeface="Calibri"/>
                <a:cs typeface="Calibri"/>
              </a:rPr>
              <a:t>a questa</a:t>
            </a:r>
            <a:r>
              <a:rPr sz="1100" spc="-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1D1D1B"/>
                </a:solidFill>
                <a:latin typeface="Calibri"/>
                <a:cs typeface="Calibri"/>
              </a:rPr>
              <a:t>email.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1" name="object 14">
            <a:extLst>
              <a:ext uri="{FF2B5EF4-FFF2-40B4-BE49-F238E27FC236}">
                <a16:creationId xmlns:a16="http://schemas.microsoft.com/office/drawing/2014/main" id="{0D6E57B5-AAE8-9086-1777-D92865A0A605}"/>
              </a:ext>
            </a:extLst>
          </p:cNvPr>
          <p:cNvSpPr/>
          <p:nvPr/>
        </p:nvSpPr>
        <p:spPr>
          <a:xfrm>
            <a:off x="2480292" y="2792457"/>
            <a:ext cx="1452880" cy="332740"/>
          </a:xfrm>
          <a:custGeom>
            <a:avLst/>
            <a:gdLst/>
            <a:ahLst/>
            <a:cxnLst/>
            <a:rect l="l" t="t" r="r" b="b"/>
            <a:pathLst>
              <a:path w="1452880" h="332739">
                <a:moveTo>
                  <a:pt x="1452372" y="0"/>
                </a:moveTo>
                <a:lnTo>
                  <a:pt x="0" y="0"/>
                </a:lnTo>
                <a:lnTo>
                  <a:pt x="0" y="332232"/>
                </a:lnTo>
                <a:lnTo>
                  <a:pt x="1452372" y="332232"/>
                </a:lnTo>
                <a:lnTo>
                  <a:pt x="1452372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5">
            <a:extLst>
              <a:ext uri="{FF2B5EF4-FFF2-40B4-BE49-F238E27FC236}">
                <a16:creationId xmlns:a16="http://schemas.microsoft.com/office/drawing/2014/main" id="{2B29B2D2-418B-7C74-3ED3-D4489C32B89B}"/>
              </a:ext>
            </a:extLst>
          </p:cNvPr>
          <p:cNvSpPr txBox="1"/>
          <p:nvPr/>
        </p:nvSpPr>
        <p:spPr>
          <a:xfrm>
            <a:off x="2559947" y="2527535"/>
            <a:ext cx="3985260" cy="52641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697865">
              <a:lnSpc>
                <a:spcPct val="100000"/>
              </a:lnSpc>
              <a:spcBef>
                <a:spcPts val="630"/>
              </a:spcBef>
            </a:pPr>
            <a:r>
              <a:rPr sz="1200" u="sng" spc="-10" dirty="0">
                <a:solidFill>
                  <a:srgbClr val="350082"/>
                </a:solidFill>
                <a:uFill>
                  <a:solidFill>
                    <a:srgbClr val="350082"/>
                  </a:solidFill>
                </a:uFill>
                <a:latin typeface="Calibri"/>
                <a:cs typeface="Calibri"/>
                <a:hlinkClick r:id="rId5"/>
              </a:rPr>
              <a:t>https://fornitori.mediaset.it</a:t>
            </a:r>
            <a:r>
              <a:rPr sz="1200" spc="5" dirty="0">
                <a:solidFill>
                  <a:srgbClr val="35008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4F4A50"/>
                </a:solidFill>
                <a:latin typeface="Calibri"/>
                <a:cs typeface="Calibri"/>
              </a:rPr>
              <a:t>(</a:t>
            </a:r>
            <a:r>
              <a:rPr sz="1200" b="1" dirty="0">
                <a:solidFill>
                  <a:srgbClr val="4F4A50"/>
                </a:solidFill>
                <a:latin typeface="Calibri"/>
                <a:cs typeface="Calibri"/>
              </a:rPr>
              <a:t>di</a:t>
            </a:r>
            <a:r>
              <a:rPr sz="1200" b="1" spc="40" dirty="0">
                <a:solidFill>
                  <a:srgbClr val="4F4A5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4F4A50"/>
                </a:solidFill>
                <a:latin typeface="Calibri"/>
                <a:cs typeface="Calibri"/>
              </a:rPr>
              <a:t>Mediaset):</a:t>
            </a:r>
            <a:r>
              <a:rPr sz="1200" b="1" spc="35" dirty="0">
                <a:solidFill>
                  <a:srgbClr val="4F4A5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4F4A50"/>
                </a:solidFill>
                <a:latin typeface="Calibri"/>
                <a:cs typeface="Calibri"/>
              </a:rPr>
              <a:t>Password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200" dirty="0">
                <a:solidFill>
                  <a:srgbClr val="4F4A50"/>
                </a:solidFill>
                <a:latin typeface="Calibri"/>
                <a:cs typeface="Calibri"/>
              </a:rPr>
              <a:t>Mario</a:t>
            </a:r>
            <a:r>
              <a:rPr sz="1200" spc="-5" dirty="0">
                <a:solidFill>
                  <a:srgbClr val="4F4A5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4F4A50"/>
                </a:solidFill>
                <a:latin typeface="Calibri"/>
                <a:cs typeface="Calibri"/>
              </a:rPr>
              <a:t>Rossi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3" name="object 16">
            <a:extLst>
              <a:ext uri="{FF2B5EF4-FFF2-40B4-BE49-F238E27FC236}">
                <a16:creationId xmlns:a16="http://schemas.microsoft.com/office/drawing/2014/main" id="{AD8FB8EA-39F2-1A22-45D4-32372582AC0D}"/>
              </a:ext>
            </a:extLst>
          </p:cNvPr>
          <p:cNvGrpSpPr/>
          <p:nvPr/>
        </p:nvGrpSpPr>
        <p:grpSpPr>
          <a:xfrm>
            <a:off x="3019789" y="3933932"/>
            <a:ext cx="5722620" cy="508000"/>
            <a:chOff x="1376172" y="3421379"/>
            <a:chExt cx="5722620" cy="508000"/>
          </a:xfrm>
        </p:grpSpPr>
        <p:pic>
          <p:nvPicPr>
            <p:cNvPr id="44" name="object 17">
              <a:extLst>
                <a:ext uri="{FF2B5EF4-FFF2-40B4-BE49-F238E27FC236}">
                  <a16:creationId xmlns:a16="http://schemas.microsoft.com/office/drawing/2014/main" id="{14A38569-66FD-64EB-DC33-C3E7F32BE8A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6172" y="3529571"/>
              <a:ext cx="781062" cy="288810"/>
            </a:xfrm>
            <a:prstGeom prst="rect">
              <a:avLst/>
            </a:prstGeom>
          </p:spPr>
        </p:pic>
        <p:pic>
          <p:nvPicPr>
            <p:cNvPr id="45" name="object 18">
              <a:extLst>
                <a:ext uri="{FF2B5EF4-FFF2-40B4-BE49-F238E27FC236}">
                  <a16:creationId xmlns:a16="http://schemas.microsoft.com/office/drawing/2014/main" id="{A836306F-6F47-8591-A7C7-242BE97DEE4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40607" y="3421379"/>
              <a:ext cx="3758184" cy="507491"/>
            </a:xfrm>
            <a:prstGeom prst="rect">
              <a:avLst/>
            </a:prstGeom>
          </p:spPr>
        </p:pic>
        <p:pic>
          <p:nvPicPr>
            <p:cNvPr id="46" name="object 19">
              <a:extLst>
                <a:ext uri="{FF2B5EF4-FFF2-40B4-BE49-F238E27FC236}">
                  <a16:creationId xmlns:a16="http://schemas.microsoft.com/office/drawing/2014/main" id="{14590943-EB51-7073-E804-C32E3C131A3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04616" y="3486873"/>
              <a:ext cx="3538728" cy="422186"/>
            </a:xfrm>
            <a:prstGeom prst="rect">
              <a:avLst/>
            </a:prstGeom>
          </p:spPr>
        </p:pic>
        <p:pic>
          <p:nvPicPr>
            <p:cNvPr id="47" name="object 20">
              <a:extLst>
                <a:ext uri="{FF2B5EF4-FFF2-40B4-BE49-F238E27FC236}">
                  <a16:creationId xmlns:a16="http://schemas.microsoft.com/office/drawing/2014/main" id="{F96195AF-1BC2-1957-CF91-195F36E8A34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54323" y="3473208"/>
              <a:ext cx="3656837" cy="406133"/>
            </a:xfrm>
            <a:prstGeom prst="rect">
              <a:avLst/>
            </a:prstGeom>
          </p:spPr>
        </p:pic>
      </p:grpSp>
      <p:sp>
        <p:nvSpPr>
          <p:cNvPr id="48" name="object 21">
            <a:extLst>
              <a:ext uri="{FF2B5EF4-FFF2-40B4-BE49-F238E27FC236}">
                <a16:creationId xmlns:a16="http://schemas.microsoft.com/office/drawing/2014/main" id="{C1560096-F669-B411-E238-D343925F916E}"/>
              </a:ext>
            </a:extLst>
          </p:cNvPr>
          <p:cNvSpPr txBox="1"/>
          <p:nvPr/>
        </p:nvSpPr>
        <p:spPr>
          <a:xfrm>
            <a:off x="5063472" y="4051281"/>
            <a:ext cx="3528060" cy="27749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74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95"/>
              </a:spcBef>
            </a:pPr>
            <a:r>
              <a:rPr sz="1200" dirty="0">
                <a:latin typeface="Calibri"/>
                <a:cs typeface="Calibri"/>
              </a:rPr>
              <a:t>Password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utilizzare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il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primo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accesso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al</a:t>
            </a:r>
            <a:r>
              <a:rPr sz="1200" spc="-10" dirty="0">
                <a:latin typeface="Calibri"/>
                <a:cs typeface="Calibri"/>
              </a:rPr>
              <a:t> Portale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9" name="object 22">
            <a:extLst>
              <a:ext uri="{FF2B5EF4-FFF2-40B4-BE49-F238E27FC236}">
                <a16:creationId xmlns:a16="http://schemas.microsoft.com/office/drawing/2014/main" id="{115915A9-E48B-8FC8-A3E8-2BC6799D1C29}"/>
              </a:ext>
            </a:extLst>
          </p:cNvPr>
          <p:cNvSpPr/>
          <p:nvPr/>
        </p:nvSpPr>
        <p:spPr>
          <a:xfrm>
            <a:off x="3790171" y="4149706"/>
            <a:ext cx="1274445" cy="76200"/>
          </a:xfrm>
          <a:custGeom>
            <a:avLst/>
            <a:gdLst/>
            <a:ahLst/>
            <a:cxnLst/>
            <a:rect l="l" t="t" r="r" b="b"/>
            <a:pathLst>
              <a:path w="1274445" h="76200">
                <a:moveTo>
                  <a:pt x="76326" y="0"/>
                </a:moveTo>
                <a:lnTo>
                  <a:pt x="0" y="37973"/>
                </a:lnTo>
                <a:lnTo>
                  <a:pt x="76072" y="76200"/>
                </a:lnTo>
                <a:lnTo>
                  <a:pt x="76166" y="48031"/>
                </a:lnTo>
                <a:lnTo>
                  <a:pt x="63500" y="48006"/>
                </a:lnTo>
                <a:lnTo>
                  <a:pt x="63500" y="28194"/>
                </a:lnTo>
                <a:lnTo>
                  <a:pt x="76233" y="28194"/>
                </a:lnTo>
                <a:lnTo>
                  <a:pt x="76326" y="0"/>
                </a:lnTo>
                <a:close/>
              </a:path>
              <a:path w="1274445" h="76200">
                <a:moveTo>
                  <a:pt x="76232" y="28219"/>
                </a:moveTo>
                <a:lnTo>
                  <a:pt x="76166" y="48031"/>
                </a:lnTo>
                <a:lnTo>
                  <a:pt x="1274445" y="50419"/>
                </a:lnTo>
                <a:lnTo>
                  <a:pt x="1274445" y="30607"/>
                </a:lnTo>
                <a:lnTo>
                  <a:pt x="76232" y="28219"/>
                </a:lnTo>
                <a:close/>
              </a:path>
              <a:path w="1274445" h="76200">
                <a:moveTo>
                  <a:pt x="63500" y="28194"/>
                </a:moveTo>
                <a:lnTo>
                  <a:pt x="63500" y="48006"/>
                </a:lnTo>
                <a:lnTo>
                  <a:pt x="76166" y="48031"/>
                </a:lnTo>
                <a:lnTo>
                  <a:pt x="76232" y="28219"/>
                </a:lnTo>
                <a:lnTo>
                  <a:pt x="63500" y="28194"/>
                </a:lnTo>
                <a:close/>
              </a:path>
              <a:path w="1274445" h="76200">
                <a:moveTo>
                  <a:pt x="76233" y="28194"/>
                </a:moveTo>
                <a:lnTo>
                  <a:pt x="63500" y="28194"/>
                </a:lnTo>
                <a:lnTo>
                  <a:pt x="76232" y="28219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Segnaposto numero diapositiva 1">
            <a:extLst>
              <a:ext uri="{FF2B5EF4-FFF2-40B4-BE49-F238E27FC236}">
                <a16:creationId xmlns:a16="http://schemas.microsoft.com/office/drawing/2014/main" id="{8C420B9F-5616-130F-E189-FC1B23880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956017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C9A6D-BA8B-04D1-466B-D8879A33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rvizi diffusione audio">
            <a:extLst>
              <a:ext uri="{FF2B5EF4-FFF2-40B4-BE49-F238E27FC236}">
                <a16:creationId xmlns:a16="http://schemas.microsoft.com/office/drawing/2014/main" id="{ACD2A9B2-73A3-F6FE-51FE-1FC55CCA4BBD}"/>
              </a:ext>
            </a:extLst>
          </p:cNvPr>
          <p:cNvSpPr txBox="1"/>
          <p:nvPr/>
        </p:nvSpPr>
        <p:spPr>
          <a:xfrm>
            <a:off x="525606" y="-99493"/>
            <a:ext cx="9748520" cy="532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080" tIns="38080" rIns="38080" bIns="38080">
            <a:spAutoFit/>
          </a:bodyPr>
          <a:lstStyle>
            <a:lvl1pPr defTabSz="571500">
              <a:lnSpc>
                <a:spcPts val="8700"/>
              </a:lnSpc>
              <a:defRPr sz="4200" i="1">
                <a:solidFill>
                  <a:srgbClr val="3273B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marL="0" marR="0" lvl="0" indent="0" algn="l" defTabSz="571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200" b="1" kern="0" dirty="0"/>
          </a:p>
        </p:txBody>
      </p:sp>
      <p:sp>
        <p:nvSpPr>
          <p:cNvPr id="7" name="CasellaDiTesto 2">
            <a:extLst>
              <a:ext uri="{FF2B5EF4-FFF2-40B4-BE49-F238E27FC236}">
                <a16:creationId xmlns:a16="http://schemas.microsoft.com/office/drawing/2014/main" id="{9625225C-7B3A-FE66-054D-6CE58196E188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Per accedere al Portale Fornitori di Mediaset, utilizza il seguente link: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https://fornitori.mediaset.it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i="1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…apparirà la seguente pagina di accesso</a:t>
            </a:r>
          </a:p>
        </p:txBody>
      </p:sp>
      <p:sp>
        <p:nvSpPr>
          <p:cNvPr id="12" name="Segnaposto numero diapositiva 1">
            <a:extLst>
              <a:ext uri="{FF2B5EF4-FFF2-40B4-BE49-F238E27FC236}">
                <a16:creationId xmlns:a16="http://schemas.microsoft.com/office/drawing/2014/main" id="{0F92913B-AE9A-EBE6-8896-789F0B474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4C49CB-DAD0-9144-951A-E4EA38E0CB65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2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Primo accesso con le credenziali ricevute via e-mail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D3F4B2-7C2E-9599-9451-41257E18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810" y="2040508"/>
            <a:ext cx="7005279" cy="40559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0F2DBCE-6C1E-BD0F-9487-D9BED6FF9D67}"/>
              </a:ext>
            </a:extLst>
          </p:cNvPr>
          <p:cNvSpPr/>
          <p:nvPr/>
        </p:nvSpPr>
        <p:spPr>
          <a:xfrm>
            <a:off x="9020637" y="3241352"/>
            <a:ext cx="1748789" cy="830997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1. Inserisci qui l’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utenza 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 (nell’esempio della mail precedente : </a:t>
            </a:r>
            <a:r>
              <a:rPr kumimoji="0" lang="it-IT" sz="120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mario.rossi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91C67E6-6067-9877-9DF7-4C050B903B2A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8379834" y="3656851"/>
            <a:ext cx="640803" cy="464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27960CB-8999-84CC-9850-DAC4AE91DAC9}"/>
              </a:ext>
            </a:extLst>
          </p:cNvPr>
          <p:cNvSpPr/>
          <p:nvPr/>
        </p:nvSpPr>
        <p:spPr>
          <a:xfrm>
            <a:off x="3485063" y="3930000"/>
            <a:ext cx="4894771" cy="276997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AD218DB-5BD1-413F-228F-2B11C57B0C51}"/>
              </a:ext>
            </a:extLst>
          </p:cNvPr>
          <p:cNvSpPr/>
          <p:nvPr/>
        </p:nvSpPr>
        <p:spPr>
          <a:xfrm>
            <a:off x="9020637" y="4445863"/>
            <a:ext cx="2232487" cy="276999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00" hangingPunct="0">
              <a:lnSpc>
                <a:spcPct val="150000"/>
              </a:lnSpc>
            </a:pP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2. Inserisci qui la 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password iniziale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9B3E39A-3E27-1DBA-B252-3FDD02B39B5D}"/>
              </a:ext>
            </a:extLst>
          </p:cNvPr>
          <p:cNvCxnSpPr>
            <a:cxnSpLocks/>
            <a:stCxn id="25" idx="1"/>
            <a:endCxn id="27" idx="3"/>
          </p:cNvCxnSpPr>
          <p:nvPr/>
        </p:nvCxnSpPr>
        <p:spPr>
          <a:xfrm flipH="1" flipV="1">
            <a:off x="8379834" y="4386711"/>
            <a:ext cx="640803" cy="197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72AD1FA-5489-AE11-7840-91FF2E3A823F}"/>
              </a:ext>
            </a:extLst>
          </p:cNvPr>
          <p:cNvSpPr/>
          <p:nvPr/>
        </p:nvSpPr>
        <p:spPr>
          <a:xfrm>
            <a:off x="3485063" y="4248212"/>
            <a:ext cx="4894771" cy="276997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EDCC20-F7FF-4443-9351-DE63416A57F2}"/>
              </a:ext>
            </a:extLst>
          </p:cNvPr>
          <p:cNvSpPr/>
          <p:nvPr/>
        </p:nvSpPr>
        <p:spPr>
          <a:xfrm>
            <a:off x="8911954" y="5273191"/>
            <a:ext cx="1966153" cy="276999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 3. Clicca su «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Accedi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»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5A1BEAA-DF6F-4E7C-2E7D-DDC4794282F2}"/>
              </a:ext>
            </a:extLst>
          </p:cNvPr>
          <p:cNvCxnSpPr>
            <a:cxnSpLocks/>
            <a:stCxn id="32" idx="1"/>
            <a:endCxn id="34" idx="3"/>
          </p:cNvCxnSpPr>
          <p:nvPr/>
        </p:nvCxnSpPr>
        <p:spPr>
          <a:xfrm flipH="1" flipV="1">
            <a:off x="6788150" y="4969218"/>
            <a:ext cx="2123804" cy="442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7820E38-B381-1C95-F935-AFEDBF0A1723}"/>
              </a:ext>
            </a:extLst>
          </p:cNvPr>
          <p:cNvSpPr/>
          <p:nvPr/>
        </p:nvSpPr>
        <p:spPr>
          <a:xfrm>
            <a:off x="4938713" y="4798987"/>
            <a:ext cx="1849437" cy="340462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3120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6F50F-497E-32CB-AC8B-7DC5B1E60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62BE1A5-ACCD-0BB5-E339-E35FC5687F95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2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Primo accesso con le credenziali ricevute via e-mail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DDBF1E8-0285-8F78-2B09-C8DD67B26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810" y="2040508"/>
            <a:ext cx="7005279" cy="4055983"/>
          </a:xfrm>
          <a:prstGeom prst="rect">
            <a:avLst/>
          </a:prstGeom>
        </p:spPr>
      </p:pic>
      <p:sp>
        <p:nvSpPr>
          <p:cNvPr id="54" name="CasellaDiTesto 2">
            <a:extLst>
              <a:ext uri="{FF2B5EF4-FFF2-40B4-BE49-F238E27FC236}">
                <a16:creationId xmlns:a16="http://schemas.microsoft.com/office/drawing/2014/main" id="{41C69269-5123-775A-3CAC-387CB8182A38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 primo accesso è necessario cambiare la password per poter accedere al portale. La nuova password sarà utilizzata dal fornitore per accedere in futuro al portale e mantenere aggiornati i dati personali.</a:t>
            </a:r>
            <a:endParaRPr lang="es-ES" sz="1600" b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C8A0FA9-95E4-E89B-F5FC-7CED8B5E2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9810" y="2040507"/>
            <a:ext cx="7005278" cy="40559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5" name="object 3">
            <a:extLst>
              <a:ext uri="{FF2B5EF4-FFF2-40B4-BE49-F238E27FC236}">
                <a16:creationId xmlns:a16="http://schemas.microsoft.com/office/drawing/2014/main" id="{16E47A5E-5EF6-14A9-214B-1BBFE4ED106B}"/>
              </a:ext>
            </a:extLst>
          </p:cNvPr>
          <p:cNvPicPr/>
          <p:nvPr/>
        </p:nvPicPr>
        <p:blipFill>
          <a:blip r:embed="rId4" cstate="print"/>
          <a:srcRect l="6299" t="38294" r="9320" b="9540"/>
          <a:stretch>
            <a:fillRect/>
          </a:stretch>
        </p:blipFill>
        <p:spPr>
          <a:xfrm>
            <a:off x="2798518" y="3359988"/>
            <a:ext cx="6267862" cy="2411082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D8748EF7-8C38-1051-3A82-88E64E6E2EBA}"/>
              </a:ext>
            </a:extLst>
          </p:cNvPr>
          <p:cNvSpPr/>
          <p:nvPr/>
        </p:nvSpPr>
        <p:spPr>
          <a:xfrm>
            <a:off x="7331914" y="3105835"/>
            <a:ext cx="1748789" cy="369332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1. Inserisci qui la 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nuova password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15CCF6C-5F37-8533-7F49-E87B5B44385F}"/>
              </a:ext>
            </a:extLst>
          </p:cNvPr>
          <p:cNvCxnSpPr>
            <a:cxnSpLocks/>
            <a:stCxn id="58" idx="1"/>
          </p:cNvCxnSpPr>
          <p:nvPr/>
        </p:nvCxnSpPr>
        <p:spPr>
          <a:xfrm flipH="1">
            <a:off x="5873750" y="3290501"/>
            <a:ext cx="1458164" cy="1135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CC314DC-7649-9CBF-8EBB-406B49577ACF}"/>
              </a:ext>
            </a:extLst>
          </p:cNvPr>
          <p:cNvSpPr/>
          <p:nvPr/>
        </p:nvSpPr>
        <p:spPr>
          <a:xfrm>
            <a:off x="4972050" y="4425950"/>
            <a:ext cx="1905000" cy="27305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99062DA-C96D-9BC7-7F80-717052F85D65}"/>
              </a:ext>
            </a:extLst>
          </p:cNvPr>
          <p:cNvSpPr/>
          <p:nvPr/>
        </p:nvSpPr>
        <p:spPr>
          <a:xfrm>
            <a:off x="1924123" y="6116645"/>
            <a:ext cx="2124002" cy="18466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2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. Ripeti qui la 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nuova password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8464BB5-0577-935E-D3E8-E74D68E6E900}"/>
              </a:ext>
            </a:extLst>
          </p:cNvPr>
          <p:cNvCxnSpPr>
            <a:cxnSpLocks/>
            <a:stCxn id="65" idx="0"/>
          </p:cNvCxnSpPr>
          <p:nvPr/>
        </p:nvCxnSpPr>
        <p:spPr>
          <a:xfrm flipV="1">
            <a:off x="2986124" y="4905012"/>
            <a:ext cx="1985926" cy="1211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0972A679-44E9-8144-A044-762038D33E83}"/>
              </a:ext>
            </a:extLst>
          </p:cNvPr>
          <p:cNvSpPr/>
          <p:nvPr/>
        </p:nvSpPr>
        <p:spPr>
          <a:xfrm>
            <a:off x="4972050" y="4768487"/>
            <a:ext cx="1905000" cy="27305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074EE040-B945-BD9D-9416-5E51104C1796}"/>
              </a:ext>
            </a:extLst>
          </p:cNvPr>
          <p:cNvSpPr/>
          <p:nvPr/>
        </p:nvSpPr>
        <p:spPr>
          <a:xfrm>
            <a:off x="6907997" y="4379670"/>
            <a:ext cx="1859207" cy="777633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F833DC7-2733-E022-054F-51E8904D4EF7}"/>
              </a:ext>
            </a:extLst>
          </p:cNvPr>
          <p:cNvSpPr/>
          <p:nvPr/>
        </p:nvSpPr>
        <p:spPr>
          <a:xfrm>
            <a:off x="9195774" y="4491486"/>
            <a:ext cx="2044138" cy="55399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3. Regole di sicurezza da     seguire per la definizione di una nuova password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D8412B8-369B-EFBB-BCCC-B58F6D342370}"/>
              </a:ext>
            </a:extLst>
          </p:cNvPr>
          <p:cNvCxnSpPr>
            <a:cxnSpLocks/>
            <a:stCxn id="71" idx="1"/>
            <a:endCxn id="70" idx="3"/>
          </p:cNvCxnSpPr>
          <p:nvPr/>
        </p:nvCxnSpPr>
        <p:spPr>
          <a:xfrm flipH="1">
            <a:off x="8767204" y="4768485"/>
            <a:ext cx="428570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3DC9F51-1112-38C7-E35E-A4CF85CD1939}"/>
              </a:ext>
            </a:extLst>
          </p:cNvPr>
          <p:cNvSpPr/>
          <p:nvPr/>
        </p:nvSpPr>
        <p:spPr>
          <a:xfrm>
            <a:off x="7219952" y="6485305"/>
            <a:ext cx="2524124" cy="19026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4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. Clicca su «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onvalida password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»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9B7A5A7-BBDA-A729-81F5-50AF70D88E43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8408672" y="5682643"/>
            <a:ext cx="73342" cy="80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E27828-91E8-E366-31D7-0E5CAC68523A}"/>
              </a:ext>
            </a:extLst>
          </p:cNvPr>
          <p:cNvSpPr/>
          <p:nvPr/>
        </p:nvSpPr>
        <p:spPr>
          <a:xfrm>
            <a:off x="7714442" y="5409593"/>
            <a:ext cx="1258108" cy="27305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B3DD3F30-3712-5CDB-4098-EA4AFB427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54512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E8050-8732-FCC5-6247-88C2CD0FF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BB33A0D-F9F2-1EBE-9462-28AD6FCD4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529" y="2043133"/>
            <a:ext cx="7355192" cy="39629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E215768-3FE4-A53C-9F88-A38E40AC6301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sz="3000" b="1" i="1" dirty="0">
                <a:solidFill>
                  <a:srgbClr val="3273B9"/>
                </a:solidFill>
                <a:sym typeface="Helvetica Neue"/>
              </a:rPr>
              <a:t>2</a:t>
            </a:r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Primo accesso con le credenziali ricevute via e-mail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sp>
        <p:nvSpPr>
          <p:cNvPr id="54" name="CasellaDiTesto 2">
            <a:extLst>
              <a:ext uri="{FF2B5EF4-FFF2-40B4-BE49-F238E27FC236}">
                <a16:creationId xmlns:a16="http://schemas.microsoft.com/office/drawing/2014/main" id="{1ABAF5ED-9FEB-105F-8FEF-8E2922E53449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>
                <a:solidFill>
                  <a:srgbClr val="3273B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Al primo accesso è necessario accettare le Condizioni Generali per l’utilizzo della piattaforma.</a:t>
            </a:r>
            <a:endParaRPr lang="es-ES" sz="1600" b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0F4DAC0-7AD0-81CC-0E88-D7FCBFB3ED45}"/>
              </a:ext>
            </a:extLst>
          </p:cNvPr>
          <p:cNvSpPr/>
          <p:nvPr/>
        </p:nvSpPr>
        <p:spPr>
          <a:xfrm>
            <a:off x="9128419" y="3012600"/>
            <a:ext cx="1748789" cy="55399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1. Scorrere con il mouse per leggere le 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Condizioni Generali di utilizzo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2C96AEF-1D39-6CC3-98D7-1764C2ED6F16}"/>
              </a:ext>
            </a:extLst>
          </p:cNvPr>
          <p:cNvCxnSpPr>
            <a:cxnSpLocks/>
            <a:stCxn id="58" idx="2"/>
            <a:endCxn id="60" idx="0"/>
          </p:cNvCxnSpPr>
          <p:nvPr/>
        </p:nvCxnSpPr>
        <p:spPr>
          <a:xfrm flipH="1">
            <a:off x="8459902" y="3566598"/>
            <a:ext cx="1542912" cy="748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B2BAD17-3520-A465-1219-143B48E23D57}"/>
              </a:ext>
            </a:extLst>
          </p:cNvPr>
          <p:cNvSpPr/>
          <p:nvPr/>
        </p:nvSpPr>
        <p:spPr>
          <a:xfrm>
            <a:off x="8414659" y="4315194"/>
            <a:ext cx="90486" cy="27305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09F7DEF-ECDD-B299-0D74-A6FCAA057D7D}"/>
              </a:ext>
            </a:extLst>
          </p:cNvPr>
          <p:cNvSpPr/>
          <p:nvPr/>
        </p:nvSpPr>
        <p:spPr>
          <a:xfrm>
            <a:off x="7849825" y="5245166"/>
            <a:ext cx="688044" cy="241422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69F766D-C20F-64AB-6FA1-5AD01B12FE56}"/>
              </a:ext>
            </a:extLst>
          </p:cNvPr>
          <p:cNvSpPr/>
          <p:nvPr/>
        </p:nvSpPr>
        <p:spPr>
          <a:xfrm>
            <a:off x="9128419" y="4606233"/>
            <a:ext cx="2044138" cy="110799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2. Cliccare sul tasto «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Accetto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»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per poter accedere al processo di </a:t>
            </a:r>
            <a:r>
              <a:rPr kumimoji="0" lang="it-IT" sz="120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autoregistrazione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. 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Non sarà possibile accedere all’</a:t>
            </a:r>
            <a:r>
              <a:rPr lang="it-IT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autoregistrazione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in caso il fornitore selezioni «</a:t>
            </a:r>
            <a:r>
              <a:rPr lang="it-IT" sz="1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Rifiuta</a:t>
            </a:r>
            <a:r>
              <a:rPr lang="it-IT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»</a:t>
            </a:r>
            <a:endParaRPr kumimoji="0" lang="it-IT" sz="12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4824AE5-D8D9-AB40-F1BA-9D40835E7188}"/>
              </a:ext>
            </a:extLst>
          </p:cNvPr>
          <p:cNvCxnSpPr>
            <a:cxnSpLocks/>
            <a:stCxn id="71" idx="1"/>
          </p:cNvCxnSpPr>
          <p:nvPr/>
        </p:nvCxnSpPr>
        <p:spPr>
          <a:xfrm flipH="1">
            <a:off x="8505146" y="5160231"/>
            <a:ext cx="623273" cy="233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6464045D-6E41-BEE2-5D99-7C855991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2512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06768-3FCB-053B-4151-A56B255D9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>
            <a:extLst>
              <a:ext uri="{FF2B5EF4-FFF2-40B4-BE49-F238E27FC236}">
                <a16:creationId xmlns:a16="http://schemas.microsoft.com/office/drawing/2014/main" id="{D186EDF6-1924-546D-DF79-857BDA8616F5}"/>
              </a:ext>
            </a:extLst>
          </p:cNvPr>
          <p:cNvSpPr txBox="1"/>
          <p:nvPr/>
        </p:nvSpPr>
        <p:spPr>
          <a:xfrm>
            <a:off x="443310" y="761509"/>
            <a:ext cx="11453222" cy="747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no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Come di seguito mostrato, eseguito l’accesso, viene visualizzata la pagina di benvenuto in cui è possibile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visualizzare una sequenza di «tab» contenenti il set di informazioni da compilare durante la fase di</a:t>
            </a:r>
          </a:p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3273B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registrazione:</a:t>
            </a:r>
          </a:p>
        </p:txBody>
      </p:sp>
      <p:sp>
        <p:nvSpPr>
          <p:cNvPr id="14" name="Segnaposto numero diapositiva 1">
            <a:extLst>
              <a:ext uri="{FF2B5EF4-FFF2-40B4-BE49-F238E27FC236}">
                <a16:creationId xmlns:a16="http://schemas.microsoft.com/office/drawing/2014/main" id="{6544BD07-8599-BC3F-48C9-8A99544A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2450" y="6540500"/>
            <a:ext cx="319164" cy="287258"/>
          </a:xfrm>
        </p:spPr>
        <p:txBody>
          <a:bodyPr/>
          <a:lstStyle/>
          <a:p>
            <a:pPr marL="0" marR="0" lvl="0" indent="0" algn="ctr" defTabSz="2284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AE90B-ADF0-4DA7-88B8-404192442C5F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 Light"/>
                <a:sym typeface="Helvetica Neue Light"/>
              </a:rPr>
              <a:pPr marL="0" marR="0" lvl="0" indent="0" algn="ctr" defTabSz="2284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 Light"/>
              <a:sym typeface="Helvetica Neue Light"/>
            </a:endParaRPr>
          </a:p>
        </p:txBody>
      </p:sp>
      <p:sp>
        <p:nvSpPr>
          <p:cNvPr id="17" name="Segnaposto numero diapositiva 1">
            <a:extLst>
              <a:ext uri="{FF2B5EF4-FFF2-40B4-BE49-F238E27FC236}">
                <a16:creationId xmlns:a16="http://schemas.microsoft.com/office/drawing/2014/main" id="{E63E7C0B-415B-1157-C877-4FB1E09CC008}"/>
              </a:ext>
            </a:extLst>
          </p:cNvPr>
          <p:cNvSpPr txBox="1">
            <a:spLocks/>
          </p:cNvSpPr>
          <p:nvPr/>
        </p:nvSpPr>
        <p:spPr>
          <a:xfrm>
            <a:off x="6193103" y="6633907"/>
            <a:ext cx="102657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defPPr>
              <a:defRPr lang="it-IT"/>
            </a:defPPr>
            <a:lvl1pPr marL="0" algn="ctr" defTabSz="228463" rtl="0" eaLnBrk="1" latinLnBrk="0" hangingPunct="1">
              <a:defRPr sz="1200" b="0" kern="1200">
                <a:solidFill>
                  <a:schemeClr val="tx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3277D6-64B3-D454-4C92-423E132F5B19}"/>
              </a:ext>
            </a:extLst>
          </p:cNvPr>
          <p:cNvSpPr txBox="1"/>
          <p:nvPr/>
        </p:nvSpPr>
        <p:spPr>
          <a:xfrm>
            <a:off x="30043" y="-54680"/>
            <a:ext cx="10467556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it-IT" sz="3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3. </a:t>
            </a:r>
            <a:r>
              <a:rPr lang="it-IT" sz="2000" b="1" i="1" dirty="0">
                <a:solidFill>
                  <a:srgbClr val="3273B9"/>
                </a:solidFill>
                <a:sym typeface="Helvetica Neue"/>
              </a:rPr>
              <a:t>Pagina di Benvenuto e Logica di Navigazione</a:t>
            </a:r>
            <a:endParaRPr lang="it-IT" sz="2000" b="1" i="1" dirty="0">
              <a:solidFill>
                <a:srgbClr val="3273B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kumimoji="0" lang="it-IT" sz="2000" b="1" i="1" u="none" strike="noStrike" cap="none" spc="0" normalizeH="0" baseline="0" dirty="0">
                <a:ln>
                  <a:noFill/>
                </a:ln>
                <a:solidFill>
                  <a:srgbClr val="3273B9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  <a:endParaRPr lang="it-IT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3601CA-C7B7-9832-15EB-BC9E22BA9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414" y="1772469"/>
            <a:ext cx="10379378" cy="44785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94F9035-3517-D5C3-18C5-82D0C2B8F2F1}"/>
              </a:ext>
            </a:extLst>
          </p:cNvPr>
          <p:cNvSpPr/>
          <p:nvPr/>
        </p:nvSpPr>
        <p:spPr>
          <a:xfrm>
            <a:off x="938603" y="1982887"/>
            <a:ext cx="7403139" cy="273050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47A2E-F495-2693-FC3D-E97E3342B366}"/>
              </a:ext>
            </a:extLst>
          </p:cNvPr>
          <p:cNvSpPr/>
          <p:nvPr/>
        </p:nvSpPr>
        <p:spPr>
          <a:xfrm>
            <a:off x="8406553" y="2659860"/>
            <a:ext cx="1748789" cy="253916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1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Struttura per Tab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7725B8B-B7A6-41C3-799C-55EC5D440158}"/>
              </a:ext>
            </a:extLst>
          </p:cNvPr>
          <p:cNvCxnSpPr>
            <a:cxnSpLocks/>
            <a:stCxn id="21" idx="0"/>
          </p:cNvCxnSpPr>
          <p:nvPr/>
        </p:nvCxnSpPr>
        <p:spPr>
          <a:xfrm flipH="1" flipV="1">
            <a:off x="8272732" y="2255937"/>
            <a:ext cx="1008216" cy="40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8132A20-EECF-A6B5-13F9-2D254A2A7A5B}"/>
              </a:ext>
            </a:extLst>
          </p:cNvPr>
          <p:cNvSpPr/>
          <p:nvPr/>
        </p:nvSpPr>
        <p:spPr>
          <a:xfrm>
            <a:off x="631503" y="4330480"/>
            <a:ext cx="1937072" cy="738664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La pagina di benvenuto mostra un messaggio di introduzione alla piattaforma </a:t>
            </a:r>
            <a:r>
              <a:rPr kumimoji="0" lang="it-IT" sz="12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Synertrade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 di Mediaset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05CA14-1AE3-9443-00D5-CB2B05E8BD36}"/>
              </a:ext>
            </a:extLst>
          </p:cNvPr>
          <p:cNvSpPr/>
          <p:nvPr/>
        </p:nvSpPr>
        <p:spPr>
          <a:xfrm>
            <a:off x="10112489" y="3267417"/>
            <a:ext cx="1748789" cy="553998"/>
          </a:xfrm>
          <a:prstGeom prst="rect">
            <a:avLst/>
          </a:prstGeom>
          <a:ln w="635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1. Clicca su «</a:t>
            </a:r>
            <a:r>
              <a:rPr kumimoji="0" lang="it-IT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Salva &amp; Prosegui</a:t>
            </a:r>
            <a:r>
              <a:rPr kumimoji="0" lang="it-IT" sz="12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elvetica Neue"/>
              </a:rPr>
              <a:t>» per passare al tab successivo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42B96FB-97C9-4480-8595-0EE334A74F1F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10912415" y="2484408"/>
            <a:ext cx="74469" cy="783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3213BC9-572D-8C93-68A9-37F4A0F5ADF2}"/>
              </a:ext>
            </a:extLst>
          </p:cNvPr>
          <p:cNvSpPr/>
          <p:nvPr/>
        </p:nvSpPr>
        <p:spPr>
          <a:xfrm>
            <a:off x="10497599" y="2255937"/>
            <a:ext cx="811751" cy="273049"/>
          </a:xfrm>
          <a:prstGeom prst="roundRect">
            <a:avLst/>
          </a:prstGeom>
          <a:noFill/>
          <a:ln w="19050" cap="flat">
            <a:solidFill>
              <a:schemeClr val="tx1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388645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8632a0-a4a6-4a21-8926-5335fe78b9ac" xsi:nil="true"/>
    <lcf76f155ced4ddcb4097134ff3c332f xmlns="92868e49-97d1-4e89-baf9-c575ffc9c0c1">
      <Terms xmlns="http://schemas.microsoft.com/office/infopath/2007/PartnerControls"/>
    </lcf76f155ced4ddcb4097134ff3c332f>
    <_dlc_DocId xmlns="b18632a0-a4a6-4a21-8926-5335fe78b9ac">QMWJFYU675TW-271146321-210423</_dlc_DocId>
    <_dlc_DocIdUrl xmlns="b18632a0-a4a6-4a21-8926-5335fe78b9ac">
      <Url>https://pwcita.sharepoint.com/sites/IT-SD-0AH_nuFKYePKrUk9PVA/_layouts/15/DocIdRedir.aspx?ID=QMWJFYU675TW-271146321-210423</Url>
      <Description>QMWJFYU675TW-271146321-210423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FA96342E69FF48A1F12F389DFF83E6" ma:contentTypeVersion="15" ma:contentTypeDescription="Create a new document." ma:contentTypeScope="" ma:versionID="1e4127828df9fdb6cd35440bd56f3b6f">
  <xsd:schema xmlns:xsd="http://www.w3.org/2001/XMLSchema" xmlns:xs="http://www.w3.org/2001/XMLSchema" xmlns:p="http://schemas.microsoft.com/office/2006/metadata/properties" xmlns:ns2="b18632a0-a4a6-4a21-8926-5335fe78b9ac" xmlns:ns3="92868e49-97d1-4e89-baf9-c575ffc9c0c1" targetNamespace="http://schemas.microsoft.com/office/2006/metadata/properties" ma:root="true" ma:fieldsID="bdce6263021ed3591399c94e74ef3dfc" ns2:_="" ns3:_="">
    <xsd:import namespace="b18632a0-a4a6-4a21-8926-5335fe78b9ac"/>
    <xsd:import namespace="92868e49-97d1-4e89-baf9-c575ffc9c0c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8632a0-a4a6-4a21-8926-5335fe78b9a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80f47ddf-5f7d-443c-a3ae-52e2ce551152}" ma:internalName="TaxCatchAll" ma:showField="CatchAllData" ma:web="b18632a0-a4a6-4a21-8926-5335fe78b9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68e49-97d1-4e89-baf9-c575ffc9c0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47bde53e-b0a2-4e98-8550-8a152603f3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EC3206E-14ED-4F73-BBAE-DB96539E6469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18bc5fbf-e316-44d2-88fe-fca5e0a67956"/>
    <ds:schemaRef ds:uri="http://schemas.microsoft.com/office/infopath/2007/PartnerControls"/>
    <ds:schemaRef ds:uri="http://schemas.openxmlformats.org/package/2006/metadata/core-properties"/>
    <ds:schemaRef ds:uri="3b874a91-05b2-4bdf-93b1-233a71781da4"/>
    <ds:schemaRef ds:uri="http://www.w3.org/XML/1998/namespace"/>
    <ds:schemaRef ds:uri="b18632a0-a4a6-4a21-8926-5335fe78b9ac"/>
    <ds:schemaRef ds:uri="92868e49-97d1-4e89-baf9-c575ffc9c0c1"/>
  </ds:schemaRefs>
</ds:datastoreItem>
</file>

<file path=customXml/itemProps2.xml><?xml version="1.0" encoding="utf-8"?>
<ds:datastoreItem xmlns:ds="http://schemas.openxmlformats.org/officeDocument/2006/customXml" ds:itemID="{E83C1791-88A0-4378-AED5-8A031AA089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1D906-B5AD-4CEB-A8C8-1D05501C56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8632a0-a4a6-4a21-8926-5335fe78b9ac"/>
    <ds:schemaRef ds:uri="92868e49-97d1-4e89-baf9-c575ffc9c0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285EB78-3C6C-4917-BB81-BF788A8D5839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4587</TotalTime>
  <Words>2682</Words>
  <Application>Microsoft Office PowerPoint</Application>
  <PresentationFormat>Widescreen</PresentationFormat>
  <Paragraphs>266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White</vt:lpstr>
      <vt:lpstr> Manuale Utente : Registrazione al Portale Fornitori di Mediaset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Delfino, Giacomo</dc:creator>
  <cp:lastModifiedBy>Raffaele Capolupo (IT)</cp:lastModifiedBy>
  <cp:revision>42</cp:revision>
  <dcterms:created xsi:type="dcterms:W3CDTF">2025-01-14T15:01:36Z</dcterms:created>
  <dcterms:modified xsi:type="dcterms:W3CDTF">2026-07-06T10:58:45Z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0x0101006AFA96342E69FF48A1F12F389DFF83E6</vt:lpwstr>
  </property>
  <property fmtid="{D5CDD505-2E9C-101B-9397-08002B2CF9AE}" pid="3" name="MSIP_Label_2e1840fb-8939-4796-95d0-bc833736564d_Enabled">
    <vt:lpwstr>true</vt:lpwstr>
  </property>
  <property fmtid="{D5CDD505-2E9C-101B-9397-08002B2CF9AE}" pid="4" name="MSIP_Label_2e1840fb-8939-4796-95d0-bc833736564d_SetDate">
    <vt:lpwstr>2026-07-02T08:15:03Z</vt:lpwstr>
  </property>
  <property fmtid="{D5CDD505-2E9C-101B-9397-08002B2CF9AE}" pid="5" name="MSIP_Label_2e1840fb-8939-4796-95d0-bc833736564d_Method">
    <vt:lpwstr>Standard</vt:lpwstr>
  </property>
  <property fmtid="{D5CDD505-2E9C-101B-9397-08002B2CF9AE}" pid="6" name="MSIP_Label_2e1840fb-8939-4796-95d0-bc833736564d_Name">
    <vt:lpwstr>Confidential - Open Access</vt:lpwstr>
  </property>
  <property fmtid="{D5CDD505-2E9C-101B-9397-08002B2CF9AE}" pid="7" name="MSIP_Label_2e1840fb-8939-4796-95d0-bc833736564d_SiteId">
    <vt:lpwstr>513294a0-3e20-41b2-a970-6d30bf1546fa</vt:lpwstr>
  </property>
  <property fmtid="{D5CDD505-2E9C-101B-9397-08002B2CF9AE}" pid="8" name="MSIP_Label_2e1840fb-8939-4796-95d0-bc833736564d_ActionId">
    <vt:lpwstr>236dd2cc-98ff-4730-bb21-c3fbd804b8f0</vt:lpwstr>
  </property>
  <property fmtid="{D5CDD505-2E9C-101B-9397-08002B2CF9AE}" pid="9" name="MSIP_Label_2e1840fb-8939-4796-95d0-bc833736564d_ContentBits">
    <vt:lpwstr>0</vt:lpwstr>
  </property>
  <property fmtid="{D5CDD505-2E9C-101B-9397-08002B2CF9AE}" pid="10" name="MSIP_Label_2e1840fb-8939-4796-95d0-bc833736564d_Tag">
    <vt:lpwstr>10, 3, 0, 1</vt:lpwstr>
  </property>
  <property fmtid="{D5CDD505-2E9C-101B-9397-08002B2CF9AE}" pid="11" name="_dlc_DocIdItemGuid">
    <vt:lpwstr>ecde6d3b-83e2-42fc-9726-13ab43a799b0</vt:lpwstr>
  </property>
  <property fmtid="{D5CDD505-2E9C-101B-9397-08002B2CF9AE}" pid="12" name="MediaServiceImageTags">
    <vt:lpwstr/>
  </property>
</Properties>
</file>